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9" r:id="rId3"/>
  </p:sldIdLst>
  <p:sldSz cx="6858000"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bu1-PC" initials="m" lastIdx="3" clrIdx="0">
    <p:extLst>
      <p:ext uri="{19B8F6BF-5375-455C-9EA6-DF929625EA0E}">
        <p15:presenceInfo xmlns:p15="http://schemas.microsoft.com/office/powerpoint/2012/main" userId="mibu1-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42" autoAdjust="0"/>
  </p:normalViewPr>
  <p:slideViewPr>
    <p:cSldViewPr snapToGrid="0">
      <p:cViewPr varScale="1">
        <p:scale>
          <a:sx n="40" d="100"/>
          <a:sy n="40" d="100"/>
        </p:scale>
        <p:origin x="256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4497"/>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4497"/>
          </a:xfrm>
          <a:prstGeom prst="rect">
            <a:avLst/>
          </a:prstGeom>
        </p:spPr>
        <p:txBody>
          <a:bodyPr vert="horz" lIns="90343" tIns="45171" rIns="90343" bIns="45171" rtlCol="0"/>
          <a:lstStyle>
            <a:lvl1pPr algn="r">
              <a:defRPr sz="1200"/>
            </a:lvl1pPr>
          </a:lstStyle>
          <a:p>
            <a:fld id="{8BECE98A-2EA6-4F9F-8550-3E89CCF13A64}" type="datetimeFigureOut">
              <a:rPr kumimoji="1" lang="ja-JP" altLang="en-US" smtClean="0"/>
              <a:t>2025/5/31</a:t>
            </a:fld>
            <a:endParaRPr kumimoji="1" lang="ja-JP" altLang="en-US"/>
          </a:p>
        </p:txBody>
      </p:sp>
      <p:sp>
        <p:nvSpPr>
          <p:cNvPr id="4" name="スライド イメージ プレースホルダー 3"/>
          <p:cNvSpPr>
            <a:spLocks noGrp="1" noRot="1" noChangeAspect="1"/>
          </p:cNvSpPr>
          <p:nvPr>
            <p:ph type="sldImg" idx="2"/>
          </p:nvPr>
        </p:nvSpPr>
        <p:spPr>
          <a:xfrm>
            <a:off x="2432050" y="1233488"/>
            <a:ext cx="1871663" cy="3330575"/>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673577" y="4748114"/>
            <a:ext cx="5388610" cy="3885106"/>
          </a:xfrm>
          <a:prstGeom prst="rect">
            <a:avLst/>
          </a:prstGeom>
        </p:spPr>
        <p:txBody>
          <a:bodyPr vert="horz" lIns="90343" tIns="45171" rIns="90343" bIns="45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817"/>
            <a:ext cx="2918831" cy="494497"/>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817"/>
            <a:ext cx="2918831" cy="494497"/>
          </a:xfrm>
          <a:prstGeom prst="rect">
            <a:avLst/>
          </a:prstGeom>
        </p:spPr>
        <p:txBody>
          <a:bodyPr vert="horz" lIns="90343" tIns="45171" rIns="90343" bIns="45171" rtlCol="0" anchor="b"/>
          <a:lstStyle>
            <a:lvl1pPr algn="r">
              <a:defRPr sz="1200"/>
            </a:lvl1pPr>
          </a:lstStyle>
          <a:p>
            <a:fld id="{264E8A2D-7806-45E4-8491-D5F432B5C9B7}" type="slidenum">
              <a:rPr kumimoji="1" lang="ja-JP" altLang="en-US" smtClean="0"/>
              <a:t>‹#›</a:t>
            </a:fld>
            <a:endParaRPr kumimoji="1" lang="ja-JP" altLang="en-US"/>
          </a:p>
        </p:txBody>
      </p:sp>
    </p:spTree>
    <p:extLst>
      <p:ext uri="{BB962C8B-B14F-4D97-AF65-F5344CB8AC3E}">
        <p14:creationId xmlns:p14="http://schemas.microsoft.com/office/powerpoint/2010/main" val="16694710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C35F9-2302-2B4A-403A-BA212AD2C5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C72370-E149-7B09-2263-DB61D0C8AC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FB6D24-4CF9-B95E-EA06-4B94F592B7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DFB12A-7B73-2130-BD03-F1B0AFF8C503}"/>
              </a:ext>
            </a:extLst>
          </p:cNvPr>
          <p:cNvSpPr>
            <a:spLocks noGrp="1"/>
          </p:cNvSpPr>
          <p:nvPr>
            <p:ph type="sldNum" sz="quarter" idx="5"/>
          </p:nvPr>
        </p:nvSpPr>
        <p:spPr/>
        <p:txBody>
          <a:bodyPr/>
          <a:lstStyle/>
          <a:p>
            <a:fld id="{264E8A2D-7806-45E4-8491-D5F432B5C9B7}" type="slidenum">
              <a:rPr kumimoji="1" lang="ja-JP" altLang="en-US" smtClean="0"/>
              <a:t>1</a:t>
            </a:fld>
            <a:endParaRPr kumimoji="1" lang="ja-JP" altLang="en-US"/>
          </a:p>
        </p:txBody>
      </p:sp>
    </p:spTree>
    <p:extLst>
      <p:ext uri="{BB962C8B-B14F-4D97-AF65-F5344CB8AC3E}">
        <p14:creationId xmlns:p14="http://schemas.microsoft.com/office/powerpoint/2010/main" val="130284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285296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7564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284967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92495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107855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216600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1101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68302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54457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837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CB81F2-5893-447A-9500-DF3F74FED6DF}" type="datetimeFigureOut">
              <a:rPr kumimoji="1" lang="ja-JP" altLang="en-US" smtClean="0"/>
              <a:t>2025/5/31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334752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5CB81F2-5893-447A-9500-DF3F74FED6DF}" type="datetimeFigureOut">
              <a:rPr kumimoji="1" lang="ja-JP" altLang="en-US" smtClean="0"/>
              <a:t>2025/5/31</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40B78704-75A2-45C9-8A38-A6C121C926F3}" type="slidenum">
              <a:rPr kumimoji="1" lang="ja-JP" altLang="en-US" smtClean="0"/>
              <a:t>‹#›</a:t>
            </a:fld>
            <a:endParaRPr kumimoji="1" lang="ja-JP" altLang="en-US"/>
          </a:p>
        </p:txBody>
      </p:sp>
    </p:spTree>
    <p:extLst>
      <p:ext uri="{BB962C8B-B14F-4D97-AF65-F5344CB8AC3E}">
        <p14:creationId xmlns:p14="http://schemas.microsoft.com/office/powerpoint/2010/main" val="755985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4335E-308B-697A-A07D-9EEF26C5E42F}"/>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5DCC5C6-7580-2F5F-F6D8-42B7A1BB8CA0}"/>
              </a:ext>
            </a:extLst>
          </p:cNvPr>
          <p:cNvSpPr txBox="1"/>
          <p:nvPr/>
        </p:nvSpPr>
        <p:spPr>
          <a:xfrm>
            <a:off x="1625781" y="757096"/>
            <a:ext cx="4136834" cy="507831"/>
          </a:xfrm>
          <a:prstGeom prst="rect">
            <a:avLst/>
          </a:prstGeom>
          <a:noFill/>
        </p:spPr>
        <p:txBody>
          <a:bodyPr wrap="square" rtlCol="0">
            <a:spAutoFit/>
          </a:bodyPr>
          <a:lstStyle/>
          <a:p>
            <a:r>
              <a:rPr lang="zh-TW" altLang="en-US" sz="900" u="none" strike="noStrike" dirty="0">
                <a:effectLst/>
                <a:latin typeface="07やさしさゴシック手書き" panose="02000600000000000000" pitchFamily="50" charset="-128"/>
                <a:ea typeface="07やさしさゴシック手書き" panose="02000600000000000000" pitchFamily="50" charset="-128"/>
              </a:rPr>
              <a:t>公益社団法人  京都市児童館学童連盟  京都市壬生児童館</a:t>
            </a:r>
            <a:endParaRPr lang="en-US" altLang="zh-TW" sz="900" u="none" strike="noStrike" dirty="0">
              <a:effectLst/>
              <a:latin typeface="07やさしさゴシック手書き" panose="02000600000000000000" pitchFamily="50" charset="-128"/>
              <a:ea typeface="07やさしさゴシック手書き" panose="02000600000000000000" pitchFamily="50" charset="-128"/>
            </a:endParaRPr>
          </a:p>
          <a:p>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604-8433</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京都市中京区西ノ京北小路町</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5</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番地</a:t>
            </a:r>
            <a:endParaRPr lang="en-US" altLang="ja-JP" sz="900" u="none" strike="noStrike" dirty="0">
              <a:effectLst/>
              <a:latin typeface="07やさしさゴシック手書き" panose="02000600000000000000" pitchFamily="50" charset="-128"/>
              <a:ea typeface="07やさしさゴシック手書き" panose="02000600000000000000" pitchFamily="50" charset="-128"/>
            </a:endParaRPr>
          </a:p>
          <a:p>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TEL</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FAX</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075</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a:t>
            </a:r>
            <a:r>
              <a:rPr lang="en-US" altLang="ja-JP" sz="900" u="none" strike="noStrike" dirty="0">
                <a:effectLst/>
                <a:latin typeface="07やさしさゴシック手書き" panose="02000600000000000000" pitchFamily="50" charset="-128"/>
                <a:ea typeface="07やさしさゴシック手書き" panose="02000600000000000000" pitchFamily="50" charset="-128"/>
              </a:rPr>
              <a:t>822-4789</a:t>
            </a:r>
            <a:r>
              <a:rPr lang="ja-JP" altLang="en-US" sz="900" u="none" strike="noStrike" dirty="0">
                <a:effectLst/>
                <a:latin typeface="07やさしさゴシック手書き" panose="02000600000000000000" pitchFamily="50" charset="-128"/>
                <a:ea typeface="07やさしさゴシック手書き" panose="02000600000000000000" pitchFamily="50" charset="-128"/>
              </a:rPr>
              <a:t>　</a:t>
            </a:r>
            <a:r>
              <a:rPr lang="fr-FR" altLang="ja-JP" sz="900" u="none" strike="noStrike" dirty="0">
                <a:effectLst/>
                <a:latin typeface="07やさしさゴシック手書き" panose="02000600000000000000" pitchFamily="50" charset="-128"/>
                <a:ea typeface="07やさしさゴシック手書き" panose="02000600000000000000" pitchFamily="50" charset="-128"/>
              </a:rPr>
              <a:t>E</a:t>
            </a:r>
            <a:r>
              <a:rPr lang="ja-JP" altLang="fr-FR" sz="900" u="none" strike="noStrike" dirty="0">
                <a:effectLst/>
                <a:latin typeface="07やさしさゴシック手書き" panose="02000600000000000000" pitchFamily="50" charset="-128"/>
                <a:ea typeface="07やさしさゴシック手書き" panose="02000600000000000000" pitchFamily="50" charset="-128"/>
              </a:rPr>
              <a:t>－</a:t>
            </a:r>
            <a:r>
              <a:rPr lang="fr-FR" altLang="ja-JP" sz="900" u="none" strike="noStrike" dirty="0">
                <a:effectLst/>
                <a:latin typeface="07やさしさゴシック手書き" panose="02000600000000000000" pitchFamily="50" charset="-128"/>
                <a:ea typeface="07やさしさゴシック手書き" panose="02000600000000000000" pitchFamily="50" charset="-128"/>
              </a:rPr>
              <a:t>mail     mibu@kyo-yancha.ne.jp</a:t>
            </a:r>
            <a:endParaRPr lang="en-US" altLang="ja-JP" sz="900" b="1" i="0" u="none" strike="noStrike" dirty="0">
              <a:solidFill>
                <a:srgbClr val="000000"/>
              </a:solidFill>
              <a:effectLst/>
              <a:latin typeface="07やさしさゴシック手書き" panose="02000600000000000000" pitchFamily="50" charset="-128"/>
              <a:ea typeface="07やさしさゴシック手書き" panose="02000600000000000000" pitchFamily="50" charset="-128"/>
            </a:endParaRPr>
          </a:p>
        </p:txBody>
      </p:sp>
      <p:sp>
        <p:nvSpPr>
          <p:cNvPr id="7" name="テキスト ボックス 6">
            <a:extLst>
              <a:ext uri="{FF2B5EF4-FFF2-40B4-BE49-F238E27FC236}">
                <a16:creationId xmlns:a16="http://schemas.microsoft.com/office/drawing/2014/main" id="{36E70DDB-B593-C27B-7099-6C0B9ED6A4F4}"/>
              </a:ext>
            </a:extLst>
          </p:cNvPr>
          <p:cNvSpPr txBox="1"/>
          <p:nvPr/>
        </p:nvSpPr>
        <p:spPr>
          <a:xfrm>
            <a:off x="556072" y="123791"/>
            <a:ext cx="5088202" cy="630942"/>
          </a:xfrm>
          <a:prstGeom prst="rect">
            <a:avLst/>
          </a:prstGeom>
          <a:noFill/>
        </p:spPr>
        <p:txBody>
          <a:bodyPr wrap="square" rtlCol="0">
            <a:spAutoFit/>
          </a:bodyPr>
          <a:lstStyle/>
          <a:p>
            <a:r>
              <a:rPr kumimoji="1" lang="ja-JP" altLang="en-US" sz="3500" b="1" dirty="0">
                <a:latin typeface="HG丸ｺﾞｼｯｸM-PRO" panose="020F0600000000000000" pitchFamily="50" charset="-128"/>
                <a:ea typeface="HG丸ｺﾞｼｯｸM-PRO" panose="020F0600000000000000" pitchFamily="50" charset="-128"/>
                <a:cs typeface="Cascadia Code" panose="020B0609020000020004" pitchFamily="49" charset="0"/>
              </a:rPr>
              <a:t>みぶじどうかんだより</a:t>
            </a:r>
          </a:p>
        </p:txBody>
      </p:sp>
      <p:graphicFrame>
        <p:nvGraphicFramePr>
          <p:cNvPr id="9" name="表 8">
            <a:extLst>
              <a:ext uri="{FF2B5EF4-FFF2-40B4-BE49-F238E27FC236}">
                <a16:creationId xmlns:a16="http://schemas.microsoft.com/office/drawing/2014/main" id="{D45B42A3-A51D-A0F9-6B47-E67B77B88612}"/>
              </a:ext>
            </a:extLst>
          </p:cNvPr>
          <p:cNvGraphicFramePr>
            <a:graphicFrameLocks noGrp="1"/>
          </p:cNvGraphicFramePr>
          <p:nvPr/>
        </p:nvGraphicFramePr>
        <p:xfrm>
          <a:off x="3873500" y="1822450"/>
          <a:ext cx="208280" cy="297180"/>
        </p:xfrm>
        <a:graphic>
          <a:graphicData uri="http://schemas.openxmlformats.org/drawingml/2006/table">
            <a:tbl>
              <a:tblPr>
                <a:tableStyleId>{2D5ABB26-0587-4C30-8999-92F81FD0307C}</a:tableStyleId>
              </a:tblPr>
              <a:tblGrid>
                <a:gridCol w="208280">
                  <a:extLst>
                    <a:ext uri="{9D8B030D-6E8A-4147-A177-3AD203B41FA5}">
                      <a16:colId xmlns:a16="http://schemas.microsoft.com/office/drawing/2014/main" val="3267146558"/>
                    </a:ext>
                  </a:extLst>
                </a:gridCol>
              </a:tblGrid>
              <a:tr h="0">
                <a:tc>
                  <a:txBody>
                    <a:bodyPr/>
                    <a:lstStyle/>
                    <a:p>
                      <a:endParaRPr kumimoji="1" lang="ja-JP" altLang="en-US" dirty="0"/>
                    </a:p>
                  </a:txBody>
                  <a:tcPr/>
                </a:tc>
                <a:extLst>
                  <a:ext uri="{0D108BD9-81ED-4DB2-BD59-A6C34878D82A}">
                    <a16:rowId xmlns:a16="http://schemas.microsoft.com/office/drawing/2014/main" val="4203172787"/>
                  </a:ext>
                </a:extLst>
              </a:tr>
            </a:tbl>
          </a:graphicData>
        </a:graphic>
      </p:graphicFrame>
      <p:sp>
        <p:nvSpPr>
          <p:cNvPr id="50" name="テキスト ボックス 49">
            <a:extLst>
              <a:ext uri="{FF2B5EF4-FFF2-40B4-BE49-F238E27FC236}">
                <a16:creationId xmlns:a16="http://schemas.microsoft.com/office/drawing/2014/main" id="{32885616-4A3E-5EC4-388B-4BE658CD97E7}"/>
              </a:ext>
            </a:extLst>
          </p:cNvPr>
          <p:cNvSpPr txBox="1"/>
          <p:nvPr/>
        </p:nvSpPr>
        <p:spPr>
          <a:xfrm>
            <a:off x="604567" y="726737"/>
            <a:ext cx="991728" cy="523220"/>
          </a:xfrm>
          <a:prstGeom prst="rect">
            <a:avLst/>
          </a:prstGeom>
          <a:noFill/>
        </p:spPr>
        <p:txBody>
          <a:bodyPr wrap="square" rtlCol="0">
            <a:spAutoFit/>
          </a:bodyPr>
          <a:lstStyle/>
          <a:p>
            <a:r>
              <a:rPr kumimoji="1" lang="en-US" altLang="ja-JP" sz="1400" b="1" dirty="0">
                <a:latin typeface="HG丸ｺﾞｼｯｸM-PRO" panose="020F0600000000000000" pitchFamily="50" charset="-128"/>
                <a:ea typeface="HG丸ｺﾞｼｯｸM-PRO" panose="020F0600000000000000" pitchFamily="50" charset="-128"/>
              </a:rPr>
              <a:t>2025</a:t>
            </a:r>
            <a:r>
              <a:rPr kumimoji="1" lang="ja-JP" altLang="en-US" sz="1400" b="1" dirty="0">
                <a:latin typeface="HG丸ｺﾞｼｯｸM-PRO" panose="020F0600000000000000" pitchFamily="50" charset="-128"/>
                <a:ea typeface="HG丸ｺﾞｼｯｸM-PRO" panose="020F0600000000000000" pitchFamily="50" charset="-128"/>
              </a:rPr>
              <a:t>年    </a:t>
            </a:r>
            <a:r>
              <a:rPr kumimoji="1" lang="en-US" altLang="ja-JP" sz="1400" b="1" dirty="0">
                <a:latin typeface="HG丸ｺﾞｼｯｸM-PRO" panose="020F0600000000000000" pitchFamily="50" charset="-128"/>
                <a:ea typeface="HG丸ｺﾞｼｯｸM-PRO" panose="020F0600000000000000" pitchFamily="50" charset="-128"/>
              </a:rPr>
              <a:t>6</a:t>
            </a:r>
            <a:r>
              <a:rPr kumimoji="1" lang="ja-JP" altLang="en-US" sz="1400" b="1" dirty="0">
                <a:latin typeface="HG丸ｺﾞｼｯｸM-PRO" panose="020F0600000000000000" pitchFamily="50" charset="-128"/>
                <a:ea typeface="HG丸ｺﾞｼｯｸM-PRO" panose="020F0600000000000000" pitchFamily="50" charset="-128"/>
              </a:rPr>
              <a:t>月号</a:t>
            </a:r>
          </a:p>
        </p:txBody>
      </p:sp>
      <p:sp>
        <p:nvSpPr>
          <p:cNvPr id="54" name="テキスト ボックス 53">
            <a:extLst>
              <a:ext uri="{FF2B5EF4-FFF2-40B4-BE49-F238E27FC236}">
                <a16:creationId xmlns:a16="http://schemas.microsoft.com/office/drawing/2014/main" id="{C598B714-C7F3-3788-D4D4-92490A9EC349}"/>
              </a:ext>
            </a:extLst>
          </p:cNvPr>
          <p:cNvSpPr txBox="1"/>
          <p:nvPr/>
        </p:nvSpPr>
        <p:spPr>
          <a:xfrm>
            <a:off x="8281649" y="5458473"/>
            <a:ext cx="9271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避難訓練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火災</a:t>
            </a:r>
            <a:r>
              <a:rPr kumimoji="1" lang="en-US" altLang="ja-JP" sz="800" b="1" dirty="0">
                <a:latin typeface="Meiryo UI" panose="020B0604030504040204" pitchFamily="50" charset="-128"/>
                <a:ea typeface="Meiryo UI" panose="020B0604030504040204" pitchFamily="50" charset="-128"/>
              </a:rPr>
              <a:t>)</a:t>
            </a:r>
          </a:p>
        </p:txBody>
      </p:sp>
      <p:sp>
        <p:nvSpPr>
          <p:cNvPr id="59" name="テキスト ボックス 58">
            <a:extLst>
              <a:ext uri="{FF2B5EF4-FFF2-40B4-BE49-F238E27FC236}">
                <a16:creationId xmlns:a16="http://schemas.microsoft.com/office/drawing/2014/main" id="{1DFD9750-3618-9507-6583-4CB1BAE8D921}"/>
              </a:ext>
            </a:extLst>
          </p:cNvPr>
          <p:cNvSpPr txBox="1"/>
          <p:nvPr/>
        </p:nvSpPr>
        <p:spPr>
          <a:xfrm>
            <a:off x="7648102" y="5447922"/>
            <a:ext cx="10033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将棋クラブ</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11:15</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p>
        </p:txBody>
      </p:sp>
      <p:sp>
        <p:nvSpPr>
          <p:cNvPr id="66" name="矢印: 右 65">
            <a:extLst>
              <a:ext uri="{FF2B5EF4-FFF2-40B4-BE49-F238E27FC236}">
                <a16:creationId xmlns:a16="http://schemas.microsoft.com/office/drawing/2014/main" id="{E3ED4D2D-C474-BCE1-C0ED-FBD6B3719BA7}"/>
              </a:ext>
            </a:extLst>
          </p:cNvPr>
          <p:cNvSpPr/>
          <p:nvPr/>
        </p:nvSpPr>
        <p:spPr>
          <a:xfrm>
            <a:off x="-4325084" y="6313651"/>
            <a:ext cx="2964989" cy="110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9510C200-788C-9761-F736-F505DD863FB4}"/>
              </a:ext>
            </a:extLst>
          </p:cNvPr>
          <p:cNvSpPr txBox="1"/>
          <p:nvPr/>
        </p:nvSpPr>
        <p:spPr>
          <a:xfrm>
            <a:off x="7207813" y="6430280"/>
            <a:ext cx="1047352" cy="477054"/>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畑</a:t>
            </a:r>
            <a:r>
              <a:rPr kumimoji="1" lang="ja-JP" altLang="en-US" sz="800" b="1" dirty="0">
                <a:latin typeface="Meiryo UI" panose="020B0604030504040204" pitchFamily="50" charset="-128"/>
                <a:ea typeface="Meiryo UI" panose="020B0604030504040204" pitchFamily="50" charset="-128"/>
              </a:rPr>
              <a:t>クラブ</a:t>
            </a:r>
            <a:r>
              <a:rPr kumimoji="1" lang="ja-JP" altLang="en-US" sz="900" b="1" dirty="0">
                <a:latin typeface="Meiryo UI" panose="020B0604030504040204" pitchFamily="50" charset="-128"/>
                <a:ea typeface="Meiryo UI" panose="020B0604030504040204" pitchFamily="50" charset="-128"/>
              </a:rPr>
              <a:t>　</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3:30</a:t>
            </a: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a:t>
            </a:r>
            <a:r>
              <a:rPr kumimoji="1" lang="ja-JP" altLang="en-US" sz="800" b="1" dirty="0">
                <a:latin typeface="Meiryo UI" panose="020B0604030504040204" pitchFamily="50" charset="-128"/>
                <a:ea typeface="Meiryo UI" panose="020B0604030504040204" pitchFamily="50" charset="-128"/>
              </a:rPr>
              <a:t>年生</a:t>
            </a:r>
            <a:r>
              <a:rPr kumimoji="1" lang="en-US" altLang="ja-JP" sz="800" b="1" dirty="0">
                <a:latin typeface="Meiryo UI" panose="020B0604030504040204" pitchFamily="50" charset="-128"/>
                <a:ea typeface="Meiryo UI" panose="020B0604030504040204" pitchFamily="50" charset="-128"/>
              </a:rPr>
              <a:t>)</a:t>
            </a:r>
          </a:p>
          <a:p>
            <a:pPr algn="ctr"/>
            <a:r>
              <a:rPr kumimoji="1" lang="en-US" altLang="ja-JP" sz="800" b="1" dirty="0">
                <a:latin typeface="Meiryo UI" panose="020B0604030504040204" pitchFamily="50" charset="-128"/>
                <a:ea typeface="Meiryo UI" panose="020B0604030504040204" pitchFamily="50" charset="-128"/>
              </a:rPr>
              <a:t>4:00</a:t>
            </a:r>
            <a:r>
              <a:rPr kumimoji="1" lang="ja-JP" altLang="en-US" sz="800" b="1" dirty="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(2</a:t>
            </a:r>
            <a:r>
              <a:rPr kumimoji="1" lang="ja-JP" altLang="en-US" sz="800" b="1" dirty="0">
                <a:latin typeface="Meiryo UI" panose="020B0604030504040204" pitchFamily="50" charset="-128"/>
                <a:ea typeface="Meiryo UI" panose="020B0604030504040204" pitchFamily="50" charset="-128"/>
              </a:rPr>
              <a:t>年生～</a:t>
            </a:r>
            <a:r>
              <a:rPr kumimoji="1" lang="en-US" altLang="ja-JP" sz="800" b="1" dirty="0">
                <a:latin typeface="Meiryo UI" panose="020B0604030504040204" pitchFamily="50" charset="-128"/>
                <a:ea typeface="Meiryo UI" panose="020B0604030504040204" pitchFamily="50" charset="-128"/>
              </a:rPr>
              <a:t>)</a:t>
            </a:r>
          </a:p>
        </p:txBody>
      </p:sp>
      <p:sp>
        <p:nvSpPr>
          <p:cNvPr id="3" name="テキスト ボックス 2">
            <a:extLst>
              <a:ext uri="{FF2B5EF4-FFF2-40B4-BE49-F238E27FC236}">
                <a16:creationId xmlns:a16="http://schemas.microsoft.com/office/drawing/2014/main" id="{624EC474-BA79-F9E7-84FB-C906A89618CF}"/>
              </a:ext>
            </a:extLst>
          </p:cNvPr>
          <p:cNvSpPr txBox="1"/>
          <p:nvPr/>
        </p:nvSpPr>
        <p:spPr>
          <a:xfrm>
            <a:off x="-510022" y="6760051"/>
            <a:ext cx="6154296" cy="600164"/>
          </a:xfrm>
          <a:prstGeom prst="rect">
            <a:avLst/>
          </a:prstGeom>
          <a:noFill/>
        </p:spPr>
        <p:txBody>
          <a:bodyPr wrap="square" rtlCol="0">
            <a:spAutoFit/>
          </a:bodyPr>
          <a:lstStyle/>
          <a:p>
            <a:endParaRPr kumimoji="1" lang="en-US" altLang="ja-JP" sz="1100" dirty="0">
              <a:latin typeface="ゆず ポップ A [M] Bold" panose="02000609000000000000" pitchFamily="1" charset="-128"/>
              <a:ea typeface="ゆず ポップ A [M] Bold" panose="02000609000000000000" pitchFamily="1" charset="-128"/>
            </a:endParaRPr>
          </a:p>
          <a:p>
            <a:endParaRPr kumimoji="1" lang="en-US" altLang="ja-JP" sz="1100" dirty="0">
              <a:latin typeface="ゆず ポップ A [M] Bold" panose="02000609000000000000" pitchFamily="1" charset="-128"/>
              <a:ea typeface="ゆず ポップ A [M] Bold" panose="02000609000000000000" pitchFamily="1" charset="-128"/>
            </a:endParaRPr>
          </a:p>
          <a:p>
            <a:endParaRPr kumimoji="1" lang="en-US" altLang="ja-JP" sz="1100" dirty="0">
              <a:latin typeface="ゆず ポップ A [M] Bold" panose="02000609000000000000" pitchFamily="1" charset="-128"/>
              <a:ea typeface="ゆず ポップ A [M] Bold" panose="02000609000000000000" pitchFamily="1" charset="-128"/>
            </a:endParaRPr>
          </a:p>
        </p:txBody>
      </p:sp>
      <p:sp>
        <p:nvSpPr>
          <p:cNvPr id="36" name="テキスト ボックス 62">
            <a:extLst>
              <a:ext uri="{FF2B5EF4-FFF2-40B4-BE49-F238E27FC236}">
                <a16:creationId xmlns:a16="http://schemas.microsoft.com/office/drawing/2014/main" id="{3625515B-38AF-11C6-38CD-C040081C5A67}"/>
              </a:ext>
            </a:extLst>
          </p:cNvPr>
          <p:cNvSpPr txBox="1"/>
          <p:nvPr/>
        </p:nvSpPr>
        <p:spPr>
          <a:xfrm>
            <a:off x="7886881" y="4508679"/>
            <a:ext cx="858318"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トランポリン教室</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 A/10:15</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 B/11:05</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p:txBody>
      </p:sp>
      <p:sp>
        <p:nvSpPr>
          <p:cNvPr id="29" name="フレーム 28">
            <a:extLst>
              <a:ext uri="{FF2B5EF4-FFF2-40B4-BE49-F238E27FC236}">
                <a16:creationId xmlns:a16="http://schemas.microsoft.com/office/drawing/2014/main" id="{4B4CA4F7-CE05-27A0-3944-7E214DB71205}"/>
              </a:ext>
            </a:extLst>
          </p:cNvPr>
          <p:cNvSpPr/>
          <p:nvPr/>
        </p:nvSpPr>
        <p:spPr>
          <a:xfrm>
            <a:off x="10921" y="9734843"/>
            <a:ext cx="6858000" cy="2457157"/>
          </a:xfrm>
          <a:prstGeom prst="frame">
            <a:avLst>
              <a:gd name="adj1" fmla="val 2476"/>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4" name="テキスト ボックス 3">
            <a:extLst>
              <a:ext uri="{FF2B5EF4-FFF2-40B4-BE49-F238E27FC236}">
                <a16:creationId xmlns:a16="http://schemas.microsoft.com/office/drawing/2014/main" id="{1B383351-54B7-2371-C620-89847B69C141}"/>
              </a:ext>
            </a:extLst>
          </p:cNvPr>
          <p:cNvSpPr txBox="1"/>
          <p:nvPr/>
        </p:nvSpPr>
        <p:spPr>
          <a:xfrm>
            <a:off x="-6906648" y="8022508"/>
            <a:ext cx="6291256" cy="3624069"/>
          </a:xfrm>
          <a:prstGeom prst="rect">
            <a:avLst/>
          </a:prstGeom>
          <a:noFill/>
        </p:spPr>
        <p:txBody>
          <a:bodyPr wrap="square">
            <a:spAutoFit/>
          </a:bodyPr>
          <a:lstStyle/>
          <a:p>
            <a:r>
              <a:rPr kumimoji="1" lang="ja-JP" altLang="en-US" dirty="0">
                <a:latin typeface="ゆず ポップ A [M] Bold" panose="02000609000000000000" pitchFamily="1" charset="-128"/>
                <a:ea typeface="ゆず ポップ A [M] Bold" panose="02000609000000000000" pitchFamily="1" charset="-128"/>
              </a:rPr>
              <a:t> </a:t>
            </a:r>
            <a:r>
              <a:rPr kumimoji="1" lang="ja-JP" altLang="en-US" sz="1050" dirty="0">
                <a:latin typeface="ゆず ポップ A [M] Bold" panose="02000609000000000000" pitchFamily="1" charset="-128"/>
                <a:ea typeface="ゆず ポップ A [M] Bold" panose="02000609000000000000" pitchFamily="1" charset="-128"/>
              </a:rPr>
              <a:t>●冬休みの期間中は</a:t>
            </a:r>
            <a:r>
              <a:rPr kumimoji="1" lang="en-US" altLang="ja-JP" sz="1050" dirty="0">
                <a:latin typeface="ゆず ポップ A [M] Bold" panose="02000609000000000000" pitchFamily="1" charset="-128"/>
                <a:ea typeface="ゆず ポップ A [M] Bold" panose="02000609000000000000" pitchFamily="1" charset="-128"/>
              </a:rPr>
              <a:t>8</a:t>
            </a:r>
            <a:r>
              <a:rPr kumimoji="1" lang="ja-JP" altLang="en-US" sz="1050" dirty="0">
                <a:latin typeface="ゆず ポップ A [M] Bold" panose="02000609000000000000" pitchFamily="1" charset="-128"/>
                <a:ea typeface="ゆず ポップ A [M] Bold" panose="02000609000000000000" pitchFamily="1" charset="-128"/>
              </a:rPr>
              <a:t>時から開館しております。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b="1" dirty="0">
                <a:latin typeface="ゆず ポップ A [M] Bold" panose="02000609000000000000" pitchFamily="1" charset="-128"/>
                <a:ea typeface="ゆず ポップ A [M] Bold" panose="02000609000000000000" pitchFamily="1" charset="-128"/>
              </a:rPr>
              <a:t>　　ただし、</a:t>
            </a:r>
            <a:r>
              <a:rPr kumimoji="1" lang="en-US" altLang="ja-JP" sz="1050" b="1" dirty="0">
                <a:latin typeface="ゆず ポップ A [M] Bold" panose="02000609000000000000" pitchFamily="1" charset="-128"/>
                <a:ea typeface="ゆず ポップ A [M] Bold" panose="02000609000000000000" pitchFamily="1" charset="-128"/>
              </a:rPr>
              <a:t>12</a:t>
            </a:r>
            <a:r>
              <a:rPr kumimoji="1" lang="ja-JP" altLang="en-US" sz="1050" b="1" dirty="0">
                <a:latin typeface="ゆず ポップ A [M] Bold" panose="02000609000000000000" pitchFamily="1" charset="-128"/>
                <a:ea typeface="ゆず ポップ A [M] Bold" panose="02000609000000000000" pitchFamily="1" charset="-128"/>
              </a:rPr>
              <a:t>月</a:t>
            </a:r>
            <a:r>
              <a:rPr kumimoji="1" lang="en-US" altLang="ja-JP" sz="1050" b="1" dirty="0">
                <a:latin typeface="ゆず ポップ A [M] Bold" panose="02000609000000000000" pitchFamily="1" charset="-128"/>
                <a:ea typeface="ゆず ポップ A [M] Bold" panose="02000609000000000000" pitchFamily="1" charset="-128"/>
              </a:rPr>
              <a:t>29</a:t>
            </a:r>
            <a:r>
              <a:rPr kumimoji="1" lang="ja-JP" altLang="en-US" sz="1050" b="1" dirty="0">
                <a:latin typeface="ゆず ポップ A [M] Bold" panose="02000609000000000000" pitchFamily="1" charset="-128"/>
                <a:ea typeface="ゆず ポップ A [M] Bold" panose="02000609000000000000" pitchFamily="1" charset="-128"/>
              </a:rPr>
              <a:t>日</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日</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a:t>
            </a:r>
            <a:r>
              <a:rPr kumimoji="1" lang="en-US" altLang="ja-JP" sz="1050" b="1" dirty="0">
                <a:latin typeface="ゆず ポップ A [M] Bold" panose="02000609000000000000" pitchFamily="1" charset="-128"/>
                <a:ea typeface="ゆず ポップ A [M] Bold" panose="02000609000000000000" pitchFamily="1" charset="-128"/>
              </a:rPr>
              <a:t>1</a:t>
            </a:r>
            <a:r>
              <a:rPr kumimoji="1" lang="ja-JP" altLang="en-US" sz="1050" b="1" dirty="0">
                <a:latin typeface="ゆず ポップ A [M] Bold" panose="02000609000000000000" pitchFamily="1" charset="-128"/>
                <a:ea typeface="ゆず ポップ A [M] Bold" panose="02000609000000000000" pitchFamily="1" charset="-128"/>
              </a:rPr>
              <a:t>月</a:t>
            </a:r>
            <a:r>
              <a:rPr kumimoji="1" lang="en-US" altLang="ja-JP" sz="1050" b="1" dirty="0">
                <a:latin typeface="ゆず ポップ A [M] Bold" panose="02000609000000000000" pitchFamily="1" charset="-128"/>
                <a:ea typeface="ゆず ポップ A [M] Bold" panose="02000609000000000000" pitchFamily="1" charset="-128"/>
              </a:rPr>
              <a:t>3</a:t>
            </a:r>
            <a:r>
              <a:rPr kumimoji="1" lang="ja-JP" altLang="en-US" sz="1050" b="1" dirty="0">
                <a:latin typeface="ゆず ポップ A [M] Bold" panose="02000609000000000000" pitchFamily="1" charset="-128"/>
                <a:ea typeface="ゆず ポップ A [M] Bold" panose="02000609000000000000" pitchFamily="1" charset="-128"/>
              </a:rPr>
              <a:t>日</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金</a:t>
            </a:r>
            <a:r>
              <a:rPr kumimoji="1" lang="en-US" altLang="ja-JP" sz="1050" b="1" dirty="0">
                <a:latin typeface="ゆず ポップ A [M] Bold" panose="02000609000000000000" pitchFamily="1" charset="-128"/>
                <a:ea typeface="ゆず ポップ A [M] Bold" panose="02000609000000000000" pitchFamily="1" charset="-128"/>
              </a:rPr>
              <a:t>)</a:t>
            </a:r>
            <a:r>
              <a:rPr kumimoji="1" lang="ja-JP" altLang="en-US" sz="1050" b="1" dirty="0">
                <a:latin typeface="ゆず ポップ A [M] Bold" panose="02000609000000000000" pitchFamily="1" charset="-128"/>
                <a:ea typeface="ゆず ポップ A [M] Bold" panose="02000609000000000000" pitchFamily="1" charset="-128"/>
              </a:rPr>
              <a:t>までは閉館となります。</a:t>
            </a:r>
            <a:endParaRPr kumimoji="1" lang="en-US" altLang="ja-JP" sz="1050" b="1"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登館の際は、</a:t>
            </a:r>
            <a:r>
              <a:rPr kumimoji="1" lang="en-US" altLang="ja-JP" sz="1200" b="1" u="sng" dirty="0">
                <a:latin typeface="ゆず ポップ A [M] Bold" panose="02000609000000000000" pitchFamily="1" charset="-128"/>
                <a:ea typeface="ゆず ポップ A [M] Bold" panose="02000609000000000000" pitchFamily="1" charset="-128"/>
              </a:rPr>
              <a:t>9</a:t>
            </a:r>
            <a:r>
              <a:rPr kumimoji="1" lang="ja-JP" altLang="en-US" sz="1200" b="1" u="sng" dirty="0">
                <a:latin typeface="ゆず ポップ A [M] Bold" panose="02000609000000000000" pitchFamily="1" charset="-128"/>
                <a:ea typeface="ゆず ポップ A [M] Bold" panose="02000609000000000000" pitchFamily="1" charset="-128"/>
              </a:rPr>
              <a:t>時</a:t>
            </a:r>
            <a:r>
              <a:rPr kumimoji="1" lang="en-US" altLang="ja-JP" sz="1200" b="1" u="sng" dirty="0">
                <a:latin typeface="ゆず ポップ A [M] Bold" panose="02000609000000000000" pitchFamily="1" charset="-128"/>
                <a:ea typeface="ゆず ポップ A [M] Bold" panose="02000609000000000000" pitchFamily="1" charset="-128"/>
              </a:rPr>
              <a:t>40</a:t>
            </a:r>
            <a:r>
              <a:rPr kumimoji="1" lang="ja-JP" altLang="en-US" sz="1200" b="1" u="sng" dirty="0">
                <a:latin typeface="ゆず ポップ A [M] Bold" panose="02000609000000000000" pitchFamily="1" charset="-128"/>
                <a:ea typeface="ゆず ポップ A [M] Bold" panose="02000609000000000000" pitchFamily="1" charset="-128"/>
              </a:rPr>
              <a:t>分までに登館してください</a:t>
            </a:r>
            <a:r>
              <a:rPr kumimoji="1" lang="ja-JP" altLang="en-US" sz="1200" b="1" dirty="0">
                <a:latin typeface="ゆず ポップ A [M] Bold" panose="02000609000000000000" pitchFamily="1" charset="-128"/>
                <a:ea typeface="ゆず ポップ A [M] Bold" panose="02000609000000000000" pitchFamily="1" charset="-128"/>
              </a:rPr>
              <a:t>。</a:t>
            </a:r>
            <a:endParaRPr kumimoji="1" lang="en-US" altLang="ja-JP" sz="1200" b="1"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8</a:t>
            </a:r>
            <a:r>
              <a:rPr kumimoji="1" lang="ja-JP" altLang="en-US" sz="1050" dirty="0">
                <a:latin typeface="ゆず ポップ A [M] Bold" panose="02000609000000000000" pitchFamily="1" charset="-128"/>
                <a:ea typeface="ゆず ポップ A [M] Bold" panose="02000609000000000000" pitchFamily="1" charset="-128"/>
              </a:rPr>
              <a:t>時～</a:t>
            </a:r>
            <a:r>
              <a:rPr kumimoji="1" lang="en-US" altLang="ja-JP" sz="1050" dirty="0">
                <a:latin typeface="ゆず ポップ A [M] Bold" panose="02000609000000000000" pitchFamily="1" charset="-128"/>
                <a:ea typeface="ゆず ポップ A [M] Bold" panose="02000609000000000000" pitchFamily="1" charset="-128"/>
              </a:rPr>
              <a:t>9</a:t>
            </a:r>
            <a:r>
              <a:rPr kumimoji="1" lang="ja-JP" altLang="en-US" sz="1050" dirty="0">
                <a:latin typeface="ゆず ポップ A [M] Bold" panose="02000609000000000000" pitchFamily="1" charset="-128"/>
                <a:ea typeface="ゆず ポップ A [M] Bold" panose="02000609000000000000" pitchFamily="1" charset="-128"/>
              </a:rPr>
              <a:t>時</a:t>
            </a:r>
            <a:r>
              <a:rPr kumimoji="1" lang="en-US" altLang="ja-JP" sz="1050" dirty="0">
                <a:latin typeface="ゆず ポップ A [M] Bold" panose="02000609000000000000" pitchFamily="1" charset="-128"/>
                <a:ea typeface="ゆず ポップ A [M] Bold" panose="02000609000000000000" pitchFamily="1" charset="-128"/>
              </a:rPr>
              <a:t>40</a:t>
            </a:r>
            <a:r>
              <a:rPr kumimoji="1" lang="ja-JP" altLang="en-US" sz="1050" dirty="0">
                <a:latin typeface="ゆず ポップ A [M] Bold" panose="02000609000000000000" pitchFamily="1" charset="-128"/>
                <a:ea typeface="ゆず ポップ A [M] Bold" panose="02000609000000000000" pitchFamily="1" charset="-128"/>
              </a:rPr>
              <a:t>分までは、学校の宿題やお家でされているドリル、読書をする時間となります。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7</a:t>
            </a:r>
            <a:r>
              <a:rPr kumimoji="1" lang="ja-JP" altLang="en-US" sz="1050" dirty="0">
                <a:latin typeface="ゆず ポップ A [M] Bold" panose="02000609000000000000" pitchFamily="1" charset="-128"/>
                <a:ea typeface="ゆず ポップ A [M] Bold" panose="02000609000000000000" pitchFamily="1" charset="-128"/>
              </a:rPr>
              <a:t>日</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火</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まではお弁当・水筒の用意をお願いします。</a:t>
            </a:r>
            <a:endParaRPr kumimoji="1" lang="en-US" altLang="ja-JP" sz="1050" dirty="0">
              <a:latin typeface="ゆず ポップ A [M] Bold" panose="02000609000000000000" pitchFamily="1" charset="-128"/>
              <a:ea typeface="ゆず ポップ A [M] Bold" panose="02000609000000000000" pitchFamily="1" charset="-128"/>
            </a:endParaRPr>
          </a:p>
          <a:p>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●「一般来館」で利用される際は</a:t>
            </a:r>
            <a:r>
              <a:rPr kumimoji="1" lang="en-US" altLang="ja-JP" sz="1050" dirty="0">
                <a:latin typeface="ゆず ポップ A [M] Bold" panose="02000609000000000000" pitchFamily="1" charset="-128"/>
                <a:ea typeface="ゆず ポップ A [M] Bold" panose="02000609000000000000" pitchFamily="1" charset="-128"/>
              </a:rPr>
              <a:t>10</a:t>
            </a:r>
            <a:r>
              <a:rPr kumimoji="1" lang="ja-JP" altLang="en-US" sz="1050" dirty="0">
                <a:latin typeface="ゆず ポップ A [M] Bold" panose="02000609000000000000" pitchFamily="1" charset="-128"/>
                <a:ea typeface="ゆず ポップ A [M] Bold" panose="02000609000000000000" pitchFamily="1" charset="-128"/>
              </a:rPr>
              <a:t>時から</a:t>
            </a:r>
            <a:r>
              <a:rPr kumimoji="1" lang="en-US" altLang="ja-JP" sz="1050" dirty="0">
                <a:latin typeface="ゆず ポップ A [M] Bold" panose="02000609000000000000" pitchFamily="1" charset="-128"/>
                <a:ea typeface="ゆず ポップ A [M] Bold" panose="02000609000000000000" pitchFamily="1" charset="-128"/>
              </a:rPr>
              <a:t>17</a:t>
            </a:r>
            <a:r>
              <a:rPr kumimoji="1" lang="ja-JP" altLang="en-US" sz="1050" dirty="0">
                <a:latin typeface="ゆず ポップ A [M] Bold" panose="02000609000000000000" pitchFamily="1" charset="-128"/>
                <a:ea typeface="ゆず ポップ A [M] Bold" panose="02000609000000000000" pitchFamily="1" charset="-128"/>
              </a:rPr>
              <a:t>時までとなります。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昼食は一度帰宅して食べ、</a:t>
            </a:r>
            <a:r>
              <a:rPr kumimoji="1" lang="en-US" altLang="ja-JP" sz="1050" dirty="0">
                <a:latin typeface="ゆず ポップ A [M] Bold" panose="02000609000000000000" pitchFamily="1" charset="-128"/>
                <a:ea typeface="ゆず ポップ A [M] Bold" panose="02000609000000000000" pitchFamily="1" charset="-128"/>
              </a:rPr>
              <a:t>13</a:t>
            </a:r>
            <a:r>
              <a:rPr kumimoji="1" lang="ja-JP" altLang="en-US" sz="1050" dirty="0">
                <a:latin typeface="ゆず ポップ A [M] Bold" panose="02000609000000000000" pitchFamily="1" charset="-128"/>
                <a:ea typeface="ゆず ポップ A [M] Bold" panose="02000609000000000000" pitchFamily="1" charset="-128"/>
              </a:rPr>
              <a:t>時から来館できます。水筒を必ずお持ちください。</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おやつは館で食べず「お持ち帰り」となります。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18</a:t>
            </a:r>
            <a:r>
              <a:rPr kumimoji="1" lang="ja-JP" altLang="en-US" sz="1050" dirty="0">
                <a:latin typeface="ゆず ポップ A [M] Bold" panose="02000609000000000000" pitchFamily="1" charset="-128"/>
                <a:ea typeface="ゆず ポップ A [M] Bold" panose="02000609000000000000" pitchFamily="1" charset="-128"/>
              </a:rPr>
              <a:t>日</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土</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は、</a:t>
            </a:r>
            <a:r>
              <a:rPr lang="ja-JP" altLang="en-US" sz="1050" b="0" i="0" dirty="0">
                <a:effectLst/>
                <a:latin typeface="ゆず ポップ A [M] Bold" panose="02000609000000000000" pitchFamily="1" charset="-128"/>
                <a:ea typeface="ゆず ポップ A [M] Bold" panose="02000609000000000000" pitchFamily="1" charset="-128"/>
              </a:rPr>
              <a:t>「京の匠の技を知る！伝統工芸体験」 ～京焼・清水焼の絵付け体験会～</a:t>
            </a:r>
            <a:endParaRPr lang="en-US" altLang="ja-JP" sz="1050" b="0" i="0" dirty="0">
              <a:effectLst/>
              <a:latin typeface="ゆず ポップ A [M] Bold" panose="02000609000000000000" pitchFamily="1" charset="-128"/>
              <a:ea typeface="ゆず ポップ A [M] Bold" panose="02000609000000000000" pitchFamily="1" charset="-128"/>
            </a:endParaRPr>
          </a:p>
          <a:p>
            <a:r>
              <a:rPr kumimoji="1" lang="ja-JP" altLang="en-US" sz="1050" dirty="0">
                <a:latin typeface="Noto Sans JP"/>
                <a:ea typeface="ゆず ポップ A [M] Bold" panose="02000609000000000000" pitchFamily="1" charset="-128"/>
              </a:rPr>
              <a:t>　　</a:t>
            </a:r>
            <a:r>
              <a:rPr kumimoji="1" lang="ja-JP" altLang="en-US" sz="1050" dirty="0">
                <a:latin typeface="ゆず ポップ A [M] Bold" panose="02000609000000000000" pitchFamily="1" charset="-128"/>
                <a:ea typeface="ゆず ポップ A [M] Bold" panose="02000609000000000000" pitchFamily="1" charset="-128"/>
              </a:rPr>
              <a:t>があります。内容は</a:t>
            </a:r>
            <a:r>
              <a:rPr kumimoji="1" lang="ja-JP" altLang="en-US" sz="1050" u="sng" dirty="0">
                <a:latin typeface="ゆず ポップ A [M] Bold" panose="02000609000000000000" pitchFamily="1" charset="-128"/>
                <a:ea typeface="ゆず ポップ A [M] Bold" panose="02000609000000000000" pitchFamily="1" charset="-128"/>
              </a:rPr>
              <a:t>湯のみ</a:t>
            </a:r>
            <a:r>
              <a:rPr kumimoji="1" lang="ja-JP" altLang="en-US" sz="1050" dirty="0">
                <a:latin typeface="ゆず ポップ A [M] Bold" panose="02000609000000000000" pitchFamily="1" charset="-128"/>
                <a:ea typeface="ゆず ポップ A [M] Bold" panose="02000609000000000000" pitchFamily="1" charset="-128"/>
              </a:rPr>
              <a:t>に絵付けをします。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当選された方は</a:t>
            </a:r>
            <a:r>
              <a:rPr kumimoji="1" lang="en-US" altLang="ja-JP" sz="1050" dirty="0">
                <a:latin typeface="ゆず ポップ A [M] Bold" panose="02000609000000000000" pitchFamily="1" charset="-128"/>
                <a:ea typeface="ゆず ポップ A [M] Bold" panose="02000609000000000000" pitchFamily="1" charset="-128"/>
              </a:rPr>
              <a:t>13</a:t>
            </a:r>
            <a:r>
              <a:rPr kumimoji="1" lang="ja-JP" altLang="en-US" sz="1050" dirty="0">
                <a:latin typeface="ゆず ポップ A [M] Bold" panose="02000609000000000000" pitchFamily="1" charset="-128"/>
                <a:ea typeface="ゆず ポップ A [M] Bold" panose="02000609000000000000" pitchFamily="1" charset="-128"/>
              </a:rPr>
              <a:t>時</a:t>
            </a:r>
            <a:r>
              <a:rPr kumimoji="1" lang="en-US" altLang="ja-JP" sz="1050" dirty="0">
                <a:latin typeface="ゆず ポップ A [M] Bold" panose="02000609000000000000" pitchFamily="1" charset="-128"/>
                <a:ea typeface="ゆず ポップ A [M] Bold" panose="02000609000000000000" pitchFamily="1" charset="-128"/>
              </a:rPr>
              <a:t>30</a:t>
            </a:r>
            <a:r>
              <a:rPr kumimoji="1" lang="ja-JP" altLang="en-US" sz="1050" dirty="0">
                <a:latin typeface="ゆず ポップ A [M] Bold" panose="02000609000000000000" pitchFamily="1" charset="-128"/>
                <a:ea typeface="ゆず ポップ A [M] Bold" panose="02000609000000000000" pitchFamily="1" charset="-128"/>
              </a:rPr>
              <a:t>分に児童館にお越しください。</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ご不明な点等ありましたら、児童館までご連絡ください。</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●新年度の学童の申請は、</a:t>
            </a:r>
            <a:r>
              <a:rPr kumimoji="1" lang="en-US" altLang="ja-JP" sz="1050" dirty="0">
                <a:latin typeface="ゆず ポップ A [M] Bold" panose="02000609000000000000" pitchFamily="1" charset="-128"/>
                <a:ea typeface="ゆず ポップ A [M] Bold" panose="02000609000000000000" pitchFamily="1" charset="-128"/>
              </a:rPr>
              <a:t>1</a:t>
            </a:r>
            <a:r>
              <a:rPr kumimoji="1" lang="ja-JP" altLang="en-US" sz="1050" dirty="0">
                <a:latin typeface="ゆず ポップ A [M] Bold" panose="02000609000000000000" pitchFamily="1" charset="-128"/>
                <a:ea typeface="ゆず ポップ A [M] Bold" panose="02000609000000000000" pitchFamily="1" charset="-128"/>
              </a:rPr>
              <a:t>月</a:t>
            </a:r>
            <a:r>
              <a:rPr kumimoji="1" lang="en-US" altLang="ja-JP" sz="1050" dirty="0">
                <a:latin typeface="ゆず ポップ A [M] Bold" panose="02000609000000000000" pitchFamily="1" charset="-128"/>
                <a:ea typeface="ゆず ポップ A [M] Bold" panose="02000609000000000000" pitchFamily="1" charset="-128"/>
              </a:rPr>
              <a:t>6</a:t>
            </a:r>
            <a:r>
              <a:rPr kumimoji="1" lang="ja-JP" altLang="en-US" sz="1050" dirty="0">
                <a:latin typeface="ゆず ポップ A [M] Bold" panose="02000609000000000000" pitchFamily="1" charset="-128"/>
                <a:ea typeface="ゆず ポップ A [M] Bold" panose="02000609000000000000" pitchFamily="1" charset="-128"/>
              </a:rPr>
              <a:t>日</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月</a:t>
            </a:r>
            <a:r>
              <a:rPr kumimoji="1" lang="en-US" altLang="ja-JP" sz="1050" dirty="0">
                <a:latin typeface="ゆず ポップ A [M] Bold" panose="02000609000000000000" pitchFamily="1" charset="-128"/>
                <a:ea typeface="ゆず ポップ A [M] Bold" panose="02000609000000000000" pitchFamily="1" charset="-128"/>
              </a:rPr>
              <a:t>)</a:t>
            </a:r>
            <a:r>
              <a:rPr kumimoji="1" lang="ja-JP" altLang="en-US" sz="1050" dirty="0">
                <a:latin typeface="ゆず ポップ A [M] Bold" panose="02000609000000000000" pitchFamily="1" charset="-128"/>
                <a:ea typeface="ゆず ポップ A [M] Bold" panose="02000609000000000000" pitchFamily="1" charset="-128"/>
              </a:rPr>
              <a:t>からとなります。</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r>
              <a:rPr kumimoji="1" lang="en-US" altLang="ja-JP" sz="1050" dirty="0">
                <a:latin typeface="ゆず ポップ A [M] Bold" panose="02000609000000000000" pitchFamily="1" charset="-128"/>
                <a:ea typeface="ゆず ポップ A [M] Bold" panose="02000609000000000000" pitchFamily="1" charset="-128"/>
              </a:rPr>
              <a:t>Web</a:t>
            </a:r>
            <a:r>
              <a:rPr kumimoji="1" lang="ja-JP" altLang="en-US" sz="1050" dirty="0">
                <a:latin typeface="ゆず ポップ A [M] Bold" panose="02000609000000000000" pitchFamily="1" charset="-128"/>
                <a:ea typeface="ゆず ポップ A [M] Bold" panose="02000609000000000000" pitchFamily="1" charset="-128"/>
              </a:rPr>
              <a:t>上の申請をお願いしています。詳細については、</a:t>
            </a:r>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さくら</a:t>
            </a:r>
            <a:r>
              <a:rPr kumimoji="1" lang="en-US" altLang="ja-JP" sz="1050" dirty="0">
                <a:latin typeface="ゆず ポップ A [M] Bold" panose="02000609000000000000" pitchFamily="1" charset="-128"/>
                <a:ea typeface="ゆず ポップ A [M] Bold" panose="02000609000000000000" pitchFamily="1" charset="-128"/>
              </a:rPr>
              <a:t>days</a:t>
            </a:r>
            <a:r>
              <a:rPr kumimoji="1" lang="ja-JP" altLang="en-US" sz="1050" dirty="0">
                <a:latin typeface="ゆず ポップ A [M] Bold" panose="02000609000000000000" pitchFamily="1" charset="-128"/>
                <a:ea typeface="ゆず ポップ A [M] Bold" panose="02000609000000000000" pitchFamily="1" charset="-128"/>
              </a:rPr>
              <a:t>でメールを既に送らせて頂いていますので必ずご確認ください。</a:t>
            </a:r>
            <a:endParaRPr kumimoji="1" lang="en-US" altLang="ja-JP" sz="1050" dirty="0">
              <a:latin typeface="ゆず ポップ A [M] Bold" panose="02000609000000000000" pitchFamily="1" charset="-128"/>
              <a:ea typeface="ゆず ポップ A [M] Bold" panose="02000609000000000000" pitchFamily="1" charset="-128"/>
            </a:endParaRPr>
          </a:p>
          <a:p>
            <a:endParaRPr kumimoji="1" lang="en-US" altLang="ja-JP" sz="1050" dirty="0">
              <a:latin typeface="ゆず ポップ A [M] Bold" panose="02000609000000000000" pitchFamily="1" charset="-128"/>
              <a:ea typeface="ゆず ポップ A [M] Bold" panose="02000609000000000000" pitchFamily="1" charset="-128"/>
            </a:endParaRPr>
          </a:p>
          <a:p>
            <a:endParaRPr kumimoji="1" lang="en-US" altLang="ja-JP" sz="1050" dirty="0">
              <a:latin typeface="ゆず ポップ A [M] Bold" panose="02000609000000000000" pitchFamily="1" charset="-128"/>
              <a:ea typeface="ゆず ポップ A [M] Bold" panose="02000609000000000000" pitchFamily="1" charset="-128"/>
            </a:endParaRPr>
          </a:p>
          <a:p>
            <a:r>
              <a:rPr kumimoji="1" lang="ja-JP" altLang="en-US" sz="1050" dirty="0">
                <a:latin typeface="ゆず ポップ A [M] Bold" panose="02000609000000000000" pitchFamily="1" charset="-128"/>
                <a:ea typeface="ゆず ポップ A [M] Bold" panose="02000609000000000000" pitchFamily="1" charset="-128"/>
              </a:rPr>
              <a:t>　</a:t>
            </a:r>
            <a:endParaRPr kumimoji="1" lang="en-US" altLang="ja-JP" sz="1050" dirty="0">
              <a:latin typeface="ゆず ポップ A [M] Bold" panose="02000609000000000000" pitchFamily="1" charset="-128"/>
              <a:ea typeface="ゆず ポップ A [M] Bold" panose="02000609000000000000" pitchFamily="1" charset="-128"/>
            </a:endParaRPr>
          </a:p>
        </p:txBody>
      </p:sp>
      <p:sp>
        <p:nvSpPr>
          <p:cNvPr id="2" name="テキスト ボックス 1">
            <a:extLst>
              <a:ext uri="{FF2B5EF4-FFF2-40B4-BE49-F238E27FC236}">
                <a16:creationId xmlns:a16="http://schemas.microsoft.com/office/drawing/2014/main" id="{C5F8FD9B-F2FF-ABAF-D3DC-BA7C7D5C6FF9}"/>
              </a:ext>
            </a:extLst>
          </p:cNvPr>
          <p:cNvSpPr txBox="1"/>
          <p:nvPr/>
        </p:nvSpPr>
        <p:spPr>
          <a:xfrm>
            <a:off x="7305450" y="5821208"/>
            <a:ext cx="1118912" cy="353943"/>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　</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9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CC7E52B-F0C8-1FC6-A445-3A4718AE934C}"/>
              </a:ext>
            </a:extLst>
          </p:cNvPr>
          <p:cNvSpPr txBox="1"/>
          <p:nvPr/>
        </p:nvSpPr>
        <p:spPr>
          <a:xfrm>
            <a:off x="7207813" y="2729395"/>
            <a:ext cx="1118912" cy="515526"/>
          </a:xfrm>
          <a:prstGeom prst="rect">
            <a:avLst/>
          </a:prstGeom>
          <a:noFill/>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閉館</a:t>
            </a:r>
            <a:endParaRPr kumimoji="1" lang="en-US" altLang="ja-JP" sz="1050" b="1"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 　</a:t>
            </a:r>
            <a:endParaRPr kumimoji="1" lang="en-US" altLang="ja-JP" sz="800" b="1" dirty="0">
              <a:latin typeface="Meiryo UI" panose="020B0604030504040204" pitchFamily="50" charset="-128"/>
              <a:ea typeface="Meiryo UI" panose="020B0604030504040204" pitchFamily="50" charset="-128"/>
            </a:endParaRPr>
          </a:p>
          <a:p>
            <a:pPr algn="ctr"/>
            <a:endParaRPr kumimoji="1" lang="en-US" altLang="ja-JP" sz="9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ED930B3-8AE1-23C5-4E0E-BB0AD9E3D1FB}"/>
              </a:ext>
            </a:extLst>
          </p:cNvPr>
          <p:cNvSpPr txBox="1"/>
          <p:nvPr/>
        </p:nvSpPr>
        <p:spPr>
          <a:xfrm>
            <a:off x="7283476" y="7104214"/>
            <a:ext cx="1162861"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体育館であそぼう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3:30</a:t>
            </a:r>
            <a:r>
              <a:rPr kumimoji="1" lang="ja-JP" altLang="en-US" sz="800" b="1" dirty="0">
                <a:latin typeface="Meiryo UI" panose="020B0604030504040204" pitchFamily="50" charset="-128"/>
                <a:ea typeface="Meiryo UI" panose="020B0604030504040204" pitchFamily="50" charset="-128"/>
              </a:rPr>
              <a:t>～</a:t>
            </a:r>
            <a:endParaRPr kumimoji="1" lang="en-US" altLang="ja-JP" sz="6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4EDD16F-E0CF-BD78-2657-8AE4855FFC3B}"/>
              </a:ext>
            </a:extLst>
          </p:cNvPr>
          <p:cNvSpPr txBox="1"/>
          <p:nvPr/>
        </p:nvSpPr>
        <p:spPr>
          <a:xfrm>
            <a:off x="7944687" y="2521983"/>
            <a:ext cx="1003300" cy="461665"/>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伝統工芸体験</a:t>
            </a: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1:30</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（当選者のみ）</a:t>
            </a:r>
          </a:p>
        </p:txBody>
      </p:sp>
      <p:sp>
        <p:nvSpPr>
          <p:cNvPr id="22" name="テキスト ボックス 21">
            <a:extLst>
              <a:ext uri="{FF2B5EF4-FFF2-40B4-BE49-F238E27FC236}">
                <a16:creationId xmlns:a16="http://schemas.microsoft.com/office/drawing/2014/main" id="{A1C567B5-4997-132D-9D64-58F16659FBC2}"/>
              </a:ext>
            </a:extLst>
          </p:cNvPr>
          <p:cNvSpPr txBox="1"/>
          <p:nvPr/>
        </p:nvSpPr>
        <p:spPr>
          <a:xfrm>
            <a:off x="7970172" y="3802281"/>
            <a:ext cx="1162861"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マンカラ大会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1:30</a:t>
            </a:r>
            <a:r>
              <a:rPr kumimoji="1" lang="ja-JP" altLang="en-US" sz="800" b="1" dirty="0">
                <a:latin typeface="Meiryo UI" panose="020B0604030504040204" pitchFamily="50" charset="-128"/>
                <a:ea typeface="Meiryo UI" panose="020B0604030504040204" pitchFamily="50" charset="-128"/>
              </a:rPr>
              <a:t>～</a:t>
            </a:r>
            <a:endParaRPr kumimoji="1" lang="en-US" altLang="ja-JP" sz="6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5B30116-294C-66D1-BE8C-B76CD433F0E4}"/>
              </a:ext>
            </a:extLst>
          </p:cNvPr>
          <p:cNvSpPr txBox="1"/>
          <p:nvPr/>
        </p:nvSpPr>
        <p:spPr>
          <a:xfrm>
            <a:off x="7055518" y="1697265"/>
            <a:ext cx="10033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詩吟教室</a:t>
            </a:r>
            <a:endParaRPr kumimoji="1" lang="en-US" altLang="ja-JP" sz="800" b="1" dirty="0">
              <a:latin typeface="Meiryo UI" panose="020B0604030504040204" pitchFamily="50" charset="-128"/>
              <a:ea typeface="Meiryo UI" panose="020B0604030504040204" pitchFamily="50" charset="-128"/>
              <a:cs typeface="Calibri" panose="020F0502020204030204" pitchFamily="34" charset="0"/>
            </a:endParaRPr>
          </a:p>
          <a:p>
            <a:pPr algn="ctr"/>
            <a:r>
              <a:rPr kumimoji="1" lang="en-US" altLang="ja-JP" sz="800" b="1" dirty="0">
                <a:latin typeface="Meiryo UI" panose="020B0604030504040204" pitchFamily="50" charset="-128"/>
                <a:ea typeface="Meiryo UI" panose="020B0604030504040204" pitchFamily="50" charset="-128"/>
                <a:cs typeface="Calibri" panose="020F0502020204030204" pitchFamily="34" charset="0"/>
              </a:rPr>
              <a:t>10:30</a:t>
            </a:r>
            <a:r>
              <a:rPr kumimoji="1" lang="ja-JP" altLang="en-US" sz="800" b="1" dirty="0">
                <a:latin typeface="Meiryo UI" panose="020B0604030504040204" pitchFamily="50" charset="-128"/>
                <a:ea typeface="Meiryo UI" panose="020B0604030504040204" pitchFamily="50" charset="-128"/>
                <a:cs typeface="Calibri" panose="020F0502020204030204" pitchFamily="34" charset="0"/>
              </a:rPr>
              <a:t>～</a:t>
            </a:r>
          </a:p>
        </p:txBody>
      </p:sp>
      <p:sp>
        <p:nvSpPr>
          <p:cNvPr id="8" name="矢印: 右 7">
            <a:extLst>
              <a:ext uri="{FF2B5EF4-FFF2-40B4-BE49-F238E27FC236}">
                <a16:creationId xmlns:a16="http://schemas.microsoft.com/office/drawing/2014/main" id="{5495139D-3878-2D6D-738B-36C0A82F6BBD}"/>
              </a:ext>
            </a:extLst>
          </p:cNvPr>
          <p:cNvSpPr/>
          <p:nvPr/>
        </p:nvSpPr>
        <p:spPr>
          <a:xfrm>
            <a:off x="-2825441" y="6907334"/>
            <a:ext cx="1325141" cy="9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F9BA879A-1735-F83C-C456-34C3E1D79B60}"/>
              </a:ext>
            </a:extLst>
          </p:cNvPr>
          <p:cNvSpPr txBox="1"/>
          <p:nvPr/>
        </p:nvSpPr>
        <p:spPr>
          <a:xfrm>
            <a:off x="7222652" y="2347666"/>
            <a:ext cx="927100" cy="21544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けん玉週間</a:t>
            </a:r>
            <a:endParaRPr kumimoji="1" lang="en-US" altLang="ja-JP" sz="8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E3A279F-0B2F-47C9-85DC-2433084F6299}"/>
              </a:ext>
            </a:extLst>
          </p:cNvPr>
          <p:cNvSpPr txBox="1"/>
          <p:nvPr/>
        </p:nvSpPr>
        <p:spPr>
          <a:xfrm>
            <a:off x="8020887" y="6326098"/>
            <a:ext cx="927100" cy="338554"/>
          </a:xfrm>
          <a:prstGeom prst="rect">
            <a:avLst/>
          </a:prstGeom>
          <a:noFill/>
        </p:spPr>
        <p:txBody>
          <a:bodyPr wrap="square" rtlCol="0">
            <a:spAutoFit/>
          </a:bodyPr>
          <a:lstStyle/>
          <a:p>
            <a:pPr algn="ctr"/>
            <a:r>
              <a:rPr kumimoji="1" lang="ja-JP" altLang="en-US" sz="800" b="1" dirty="0">
                <a:latin typeface="Meiryo UI" panose="020B0604030504040204" pitchFamily="50" charset="-128"/>
                <a:ea typeface="Meiryo UI" panose="020B0604030504040204" pitchFamily="50" charset="-128"/>
              </a:rPr>
              <a:t>太鼓教室 　</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3:45</a:t>
            </a: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BE7CE1B-D9DE-56AA-54DF-6E82D2951EA2}"/>
              </a:ext>
            </a:extLst>
          </p:cNvPr>
          <p:cNvSpPr txBox="1"/>
          <p:nvPr/>
        </p:nvSpPr>
        <p:spPr>
          <a:xfrm>
            <a:off x="-2523529" y="7316694"/>
            <a:ext cx="2046457" cy="861774"/>
          </a:xfrm>
          <a:prstGeom prst="rect">
            <a:avLst/>
          </a:prstGeom>
          <a:noFill/>
          <a:ln>
            <a:solidFill>
              <a:schemeClr val="tx1"/>
            </a:solidFill>
          </a:ln>
        </p:spPr>
        <p:txBody>
          <a:bodyPr wrap="square" rtlCol="0">
            <a:spAutoFit/>
          </a:bodyPr>
          <a:lstStyle/>
          <a:p>
            <a:r>
              <a:rPr kumimoji="1" lang="ja-JP" altLang="en-US" sz="1000" dirty="0">
                <a:latin typeface="ゆず ポップ A [M] Bold" panose="02000609000000000000" pitchFamily="1" charset="-128"/>
                <a:ea typeface="ゆず ポップ A [M] Bold" panose="02000609000000000000" pitchFamily="1" charset="-128"/>
              </a:rPr>
              <a:t>マンカラ大会は学童クラブとして出席の人のみでエントリーとなります。</a:t>
            </a:r>
            <a:endParaRPr kumimoji="1" lang="en-US" altLang="ja-JP" sz="1000" dirty="0">
              <a:latin typeface="ゆず ポップ A [M] Bold" panose="02000609000000000000" pitchFamily="1" charset="-128"/>
              <a:ea typeface="ゆず ポップ A [M] Bold" panose="02000609000000000000" pitchFamily="1" charset="-128"/>
            </a:endParaRPr>
          </a:p>
          <a:p>
            <a:r>
              <a:rPr kumimoji="1" lang="ja-JP" altLang="en-US" sz="1000" dirty="0">
                <a:latin typeface="ゆず ポップ A [M] Bold" panose="02000609000000000000" pitchFamily="1" charset="-128"/>
                <a:ea typeface="ゆず ポップ A [M] Bold" panose="02000609000000000000" pitchFamily="1" charset="-128"/>
              </a:rPr>
              <a:t>「一般来館」としては参加できません。</a:t>
            </a:r>
          </a:p>
        </p:txBody>
      </p:sp>
      <p:sp>
        <p:nvSpPr>
          <p:cNvPr id="24" name="正方形/長方形 23">
            <a:extLst>
              <a:ext uri="{FF2B5EF4-FFF2-40B4-BE49-F238E27FC236}">
                <a16:creationId xmlns:a16="http://schemas.microsoft.com/office/drawing/2014/main" id="{EC52620D-1EC0-807F-B9E8-66FF461A6371}"/>
              </a:ext>
            </a:extLst>
          </p:cNvPr>
          <p:cNvSpPr/>
          <p:nvPr/>
        </p:nvSpPr>
        <p:spPr>
          <a:xfrm>
            <a:off x="43130" y="101854"/>
            <a:ext cx="6764406" cy="1202166"/>
          </a:xfrm>
          <a:prstGeom prst="rect">
            <a:avLst/>
          </a:prstGeom>
          <a:noFill/>
          <a:ln w="28575">
            <a:solidFill>
              <a:schemeClr val="tx1"/>
            </a:solidFill>
            <a:extLst>
              <a:ext uri="{C807C97D-BFC1-408E-A445-0C87EB9F89A2}">
                <ask:lineSketchStyleProps xmlns:ask="http://schemas.microsoft.com/office/drawing/2018/sketchyshapes" sd="1219033472">
                  <a:custGeom>
                    <a:avLst/>
                    <a:gdLst>
                      <a:gd name="connsiteX0" fmla="*/ 0 w 6429741"/>
                      <a:gd name="connsiteY0" fmla="*/ 0 h 1202166"/>
                      <a:gd name="connsiteX1" fmla="*/ 520224 w 6429741"/>
                      <a:gd name="connsiteY1" fmla="*/ 0 h 1202166"/>
                      <a:gd name="connsiteX2" fmla="*/ 911854 w 6429741"/>
                      <a:gd name="connsiteY2" fmla="*/ 0 h 1202166"/>
                      <a:gd name="connsiteX3" fmla="*/ 1624971 w 6429741"/>
                      <a:gd name="connsiteY3" fmla="*/ 0 h 1202166"/>
                      <a:gd name="connsiteX4" fmla="*/ 2145195 w 6429741"/>
                      <a:gd name="connsiteY4" fmla="*/ 0 h 1202166"/>
                      <a:gd name="connsiteX5" fmla="*/ 2665420 w 6429741"/>
                      <a:gd name="connsiteY5" fmla="*/ 0 h 1202166"/>
                      <a:gd name="connsiteX6" fmla="*/ 3378537 w 6429741"/>
                      <a:gd name="connsiteY6" fmla="*/ 0 h 1202166"/>
                      <a:gd name="connsiteX7" fmla="*/ 3834464 w 6429741"/>
                      <a:gd name="connsiteY7" fmla="*/ 0 h 1202166"/>
                      <a:gd name="connsiteX8" fmla="*/ 4547580 w 6429741"/>
                      <a:gd name="connsiteY8" fmla="*/ 0 h 1202166"/>
                      <a:gd name="connsiteX9" fmla="*/ 5260697 w 6429741"/>
                      <a:gd name="connsiteY9" fmla="*/ 0 h 1202166"/>
                      <a:gd name="connsiteX10" fmla="*/ 5845219 w 6429741"/>
                      <a:gd name="connsiteY10" fmla="*/ 0 h 1202166"/>
                      <a:gd name="connsiteX11" fmla="*/ 6429741 w 6429741"/>
                      <a:gd name="connsiteY11" fmla="*/ 0 h 1202166"/>
                      <a:gd name="connsiteX12" fmla="*/ 6429741 w 6429741"/>
                      <a:gd name="connsiteY12" fmla="*/ 388700 h 1202166"/>
                      <a:gd name="connsiteX13" fmla="*/ 6429741 w 6429741"/>
                      <a:gd name="connsiteY13" fmla="*/ 753357 h 1202166"/>
                      <a:gd name="connsiteX14" fmla="*/ 6429741 w 6429741"/>
                      <a:gd name="connsiteY14" fmla="*/ 1202166 h 1202166"/>
                      <a:gd name="connsiteX15" fmla="*/ 5845219 w 6429741"/>
                      <a:gd name="connsiteY15" fmla="*/ 1202166 h 1202166"/>
                      <a:gd name="connsiteX16" fmla="*/ 5260697 w 6429741"/>
                      <a:gd name="connsiteY16" fmla="*/ 1202166 h 1202166"/>
                      <a:gd name="connsiteX17" fmla="*/ 4547580 w 6429741"/>
                      <a:gd name="connsiteY17" fmla="*/ 1202166 h 1202166"/>
                      <a:gd name="connsiteX18" fmla="*/ 3963059 w 6429741"/>
                      <a:gd name="connsiteY18" fmla="*/ 1202166 h 1202166"/>
                      <a:gd name="connsiteX19" fmla="*/ 3571429 w 6429741"/>
                      <a:gd name="connsiteY19" fmla="*/ 1202166 h 1202166"/>
                      <a:gd name="connsiteX20" fmla="*/ 3115502 w 6429741"/>
                      <a:gd name="connsiteY20" fmla="*/ 1202166 h 1202166"/>
                      <a:gd name="connsiteX21" fmla="*/ 2402385 w 6429741"/>
                      <a:gd name="connsiteY21" fmla="*/ 1202166 h 1202166"/>
                      <a:gd name="connsiteX22" fmla="*/ 1817863 w 6429741"/>
                      <a:gd name="connsiteY22" fmla="*/ 1202166 h 1202166"/>
                      <a:gd name="connsiteX23" fmla="*/ 1361936 w 6429741"/>
                      <a:gd name="connsiteY23" fmla="*/ 1202166 h 1202166"/>
                      <a:gd name="connsiteX24" fmla="*/ 777414 w 6429741"/>
                      <a:gd name="connsiteY24" fmla="*/ 1202166 h 1202166"/>
                      <a:gd name="connsiteX25" fmla="*/ 0 w 6429741"/>
                      <a:gd name="connsiteY25" fmla="*/ 1202166 h 1202166"/>
                      <a:gd name="connsiteX26" fmla="*/ 0 w 6429741"/>
                      <a:gd name="connsiteY26" fmla="*/ 837509 h 1202166"/>
                      <a:gd name="connsiteX27" fmla="*/ 0 w 6429741"/>
                      <a:gd name="connsiteY27" fmla="*/ 424765 h 1202166"/>
                      <a:gd name="connsiteX28" fmla="*/ 0 w 6429741"/>
                      <a:gd name="connsiteY28" fmla="*/ 0 h 120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29741" h="1202166" extrusionOk="0">
                        <a:moveTo>
                          <a:pt x="0" y="0"/>
                        </a:moveTo>
                        <a:cubicBezTo>
                          <a:pt x="243499" y="-23600"/>
                          <a:pt x="334958" y="59620"/>
                          <a:pt x="520224" y="0"/>
                        </a:cubicBezTo>
                        <a:cubicBezTo>
                          <a:pt x="705490" y="-59620"/>
                          <a:pt x="799512" y="45127"/>
                          <a:pt x="911854" y="0"/>
                        </a:cubicBezTo>
                        <a:cubicBezTo>
                          <a:pt x="1024196" y="-45127"/>
                          <a:pt x="1271017" y="67106"/>
                          <a:pt x="1624971" y="0"/>
                        </a:cubicBezTo>
                        <a:cubicBezTo>
                          <a:pt x="1978925" y="-67106"/>
                          <a:pt x="1896712" y="14817"/>
                          <a:pt x="2145195" y="0"/>
                        </a:cubicBezTo>
                        <a:cubicBezTo>
                          <a:pt x="2393678" y="-14817"/>
                          <a:pt x="2470564" y="3562"/>
                          <a:pt x="2665420" y="0"/>
                        </a:cubicBezTo>
                        <a:cubicBezTo>
                          <a:pt x="2860277" y="-3562"/>
                          <a:pt x="3200919" y="67283"/>
                          <a:pt x="3378537" y="0"/>
                        </a:cubicBezTo>
                        <a:cubicBezTo>
                          <a:pt x="3556155" y="-67283"/>
                          <a:pt x="3612499" y="45758"/>
                          <a:pt x="3834464" y="0"/>
                        </a:cubicBezTo>
                        <a:cubicBezTo>
                          <a:pt x="4056429" y="-45758"/>
                          <a:pt x="4345113" y="53576"/>
                          <a:pt x="4547580" y="0"/>
                        </a:cubicBezTo>
                        <a:cubicBezTo>
                          <a:pt x="4750047" y="-53576"/>
                          <a:pt x="4956605" y="10374"/>
                          <a:pt x="5260697" y="0"/>
                        </a:cubicBezTo>
                        <a:cubicBezTo>
                          <a:pt x="5564789" y="-10374"/>
                          <a:pt x="5659724" y="67853"/>
                          <a:pt x="5845219" y="0"/>
                        </a:cubicBezTo>
                        <a:cubicBezTo>
                          <a:pt x="6030714" y="-67853"/>
                          <a:pt x="6217873" y="16864"/>
                          <a:pt x="6429741" y="0"/>
                        </a:cubicBezTo>
                        <a:cubicBezTo>
                          <a:pt x="6441527" y="165900"/>
                          <a:pt x="6420715" y="299414"/>
                          <a:pt x="6429741" y="388700"/>
                        </a:cubicBezTo>
                        <a:cubicBezTo>
                          <a:pt x="6438767" y="477986"/>
                          <a:pt x="6398435" y="614812"/>
                          <a:pt x="6429741" y="753357"/>
                        </a:cubicBezTo>
                        <a:cubicBezTo>
                          <a:pt x="6461047" y="891902"/>
                          <a:pt x="6419119" y="1034684"/>
                          <a:pt x="6429741" y="1202166"/>
                        </a:cubicBezTo>
                        <a:cubicBezTo>
                          <a:pt x="6260941" y="1206296"/>
                          <a:pt x="6108129" y="1191643"/>
                          <a:pt x="5845219" y="1202166"/>
                        </a:cubicBezTo>
                        <a:cubicBezTo>
                          <a:pt x="5582309" y="1212689"/>
                          <a:pt x="5508171" y="1168162"/>
                          <a:pt x="5260697" y="1202166"/>
                        </a:cubicBezTo>
                        <a:cubicBezTo>
                          <a:pt x="5013223" y="1236170"/>
                          <a:pt x="4855389" y="1193296"/>
                          <a:pt x="4547580" y="1202166"/>
                        </a:cubicBezTo>
                        <a:cubicBezTo>
                          <a:pt x="4239771" y="1211036"/>
                          <a:pt x="4140875" y="1184777"/>
                          <a:pt x="3963059" y="1202166"/>
                        </a:cubicBezTo>
                        <a:cubicBezTo>
                          <a:pt x="3785243" y="1219555"/>
                          <a:pt x="3735308" y="1165609"/>
                          <a:pt x="3571429" y="1202166"/>
                        </a:cubicBezTo>
                        <a:cubicBezTo>
                          <a:pt x="3407550" y="1238723"/>
                          <a:pt x="3306465" y="1199379"/>
                          <a:pt x="3115502" y="1202166"/>
                        </a:cubicBezTo>
                        <a:cubicBezTo>
                          <a:pt x="2924539" y="1204953"/>
                          <a:pt x="2740696" y="1149003"/>
                          <a:pt x="2402385" y="1202166"/>
                        </a:cubicBezTo>
                        <a:cubicBezTo>
                          <a:pt x="2064074" y="1255329"/>
                          <a:pt x="2036509" y="1166901"/>
                          <a:pt x="1817863" y="1202166"/>
                        </a:cubicBezTo>
                        <a:cubicBezTo>
                          <a:pt x="1599217" y="1237431"/>
                          <a:pt x="1578908" y="1198651"/>
                          <a:pt x="1361936" y="1202166"/>
                        </a:cubicBezTo>
                        <a:cubicBezTo>
                          <a:pt x="1144964" y="1205681"/>
                          <a:pt x="1045045" y="1140637"/>
                          <a:pt x="777414" y="1202166"/>
                        </a:cubicBezTo>
                        <a:cubicBezTo>
                          <a:pt x="509783" y="1263695"/>
                          <a:pt x="272611" y="1190612"/>
                          <a:pt x="0" y="1202166"/>
                        </a:cubicBezTo>
                        <a:cubicBezTo>
                          <a:pt x="-33887" y="1123573"/>
                          <a:pt x="16116" y="919864"/>
                          <a:pt x="0" y="837509"/>
                        </a:cubicBezTo>
                        <a:cubicBezTo>
                          <a:pt x="-16116" y="755154"/>
                          <a:pt x="4992" y="529569"/>
                          <a:pt x="0" y="424765"/>
                        </a:cubicBezTo>
                        <a:cubicBezTo>
                          <a:pt x="-4992" y="319961"/>
                          <a:pt x="49896" y="122296"/>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86F48C07-95AF-C411-6E85-679000321515}"/>
              </a:ext>
            </a:extLst>
          </p:cNvPr>
          <p:cNvPicPr>
            <a:picLocks noChangeAspect="1"/>
          </p:cNvPicPr>
          <p:nvPr/>
        </p:nvPicPr>
        <p:blipFill>
          <a:blip r:embed="rId3"/>
          <a:stretch>
            <a:fillRect/>
          </a:stretch>
        </p:blipFill>
        <p:spPr>
          <a:xfrm>
            <a:off x="5164331" y="260499"/>
            <a:ext cx="765471" cy="760860"/>
          </a:xfrm>
          <a:prstGeom prst="rect">
            <a:avLst/>
          </a:prstGeom>
        </p:spPr>
      </p:pic>
      <p:sp>
        <p:nvSpPr>
          <p:cNvPr id="26" name="正方形/長方形 25">
            <a:extLst>
              <a:ext uri="{FF2B5EF4-FFF2-40B4-BE49-F238E27FC236}">
                <a16:creationId xmlns:a16="http://schemas.microsoft.com/office/drawing/2014/main" id="{1D34E97A-83F1-DB6C-F326-F29273964B0E}"/>
              </a:ext>
            </a:extLst>
          </p:cNvPr>
          <p:cNvSpPr/>
          <p:nvPr/>
        </p:nvSpPr>
        <p:spPr>
          <a:xfrm>
            <a:off x="5366568" y="1044152"/>
            <a:ext cx="360996" cy="276999"/>
          </a:xfrm>
          <a:prstGeom prst="rect">
            <a:avLst/>
          </a:prstGeom>
          <a:noFill/>
        </p:spPr>
        <p:txBody>
          <a:bodyPr wrap="none" lIns="91440" tIns="45720" rIns="91440" bIns="45720">
            <a:spAutoFit/>
          </a:bodyPr>
          <a:lstStyle/>
          <a:p>
            <a:pPr algn="ctr"/>
            <a:r>
              <a:rPr lang="en-US" altLang="ja-JP" sz="12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rPr>
              <a:t>HP</a:t>
            </a:r>
            <a:endParaRPr lang="ja-JP" altLang="en-US" sz="14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endParaRPr>
          </a:p>
        </p:txBody>
      </p:sp>
      <p:sp>
        <p:nvSpPr>
          <p:cNvPr id="13" name="テキスト ボックス 12">
            <a:extLst>
              <a:ext uri="{FF2B5EF4-FFF2-40B4-BE49-F238E27FC236}">
                <a16:creationId xmlns:a16="http://schemas.microsoft.com/office/drawing/2014/main" id="{2F461B3D-8ABA-17AC-6C62-274AE7B3EA4A}"/>
              </a:ext>
            </a:extLst>
          </p:cNvPr>
          <p:cNvSpPr txBox="1"/>
          <p:nvPr/>
        </p:nvSpPr>
        <p:spPr>
          <a:xfrm>
            <a:off x="147438" y="9734843"/>
            <a:ext cx="6563124" cy="2362506"/>
          </a:xfrm>
          <a:prstGeom prst="rect">
            <a:avLst/>
          </a:prstGeom>
          <a:noFill/>
        </p:spPr>
        <p:txBody>
          <a:bodyPr wrap="square">
            <a:spAutoFit/>
          </a:bodyPr>
          <a:lstStyle/>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♢利用対象：</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歳未満の子どもとその保護者</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♢開館日：月～土曜日（休館日：日曜・祝日・年末年始　</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♢開館時間：午前</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時～午後</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分（午後</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時以降は中高生の利用時間になります）</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♢利用料：無料　</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実費が必要なものもあります。</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♢ランチタイムは</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です。お気軽にご利用ください。</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登録制の</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乳幼児クラブや学童クラブ・教室・クラブ</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は費用が</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必要なものもあります。</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〇学童クラブ（登録制）</a:t>
            </a:r>
          </a:p>
          <a:p>
            <a:pPr algn="just">
              <a:lnSpc>
                <a:spcPts val="2000"/>
              </a:lnSpc>
            </a:pP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・就労等で昼間留守家庭の児童（小学１～</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年生）の生活や遊びの場です。</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000"/>
              </a:lnSpc>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詳細は壬生児童館までお問合せください。</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30" name="表 29">
            <a:extLst>
              <a:ext uri="{FF2B5EF4-FFF2-40B4-BE49-F238E27FC236}">
                <a16:creationId xmlns:a16="http://schemas.microsoft.com/office/drawing/2014/main" id="{E467417B-FBD4-0804-C54D-7312E632423C}"/>
              </a:ext>
            </a:extLst>
          </p:cNvPr>
          <p:cNvGraphicFramePr>
            <a:graphicFrameLocks noGrp="1"/>
          </p:cNvGraphicFramePr>
          <p:nvPr>
            <p:extLst>
              <p:ext uri="{D42A27DB-BD31-4B8C-83A1-F6EECF244321}">
                <p14:modId xmlns:p14="http://schemas.microsoft.com/office/powerpoint/2010/main" val="1655666734"/>
              </p:ext>
            </p:extLst>
          </p:nvPr>
        </p:nvGraphicFramePr>
        <p:xfrm>
          <a:off x="10921" y="1357679"/>
          <a:ext cx="6841588" cy="6751028"/>
        </p:xfrm>
        <a:graphic>
          <a:graphicData uri="http://schemas.openxmlformats.org/drawingml/2006/table">
            <a:tbl>
              <a:tblPr/>
              <a:tblGrid>
                <a:gridCol w="688531">
                  <a:extLst>
                    <a:ext uri="{9D8B030D-6E8A-4147-A177-3AD203B41FA5}">
                      <a16:colId xmlns:a16="http://schemas.microsoft.com/office/drawing/2014/main" val="1539642709"/>
                    </a:ext>
                  </a:extLst>
                </a:gridCol>
                <a:gridCol w="1017827">
                  <a:extLst>
                    <a:ext uri="{9D8B030D-6E8A-4147-A177-3AD203B41FA5}">
                      <a16:colId xmlns:a16="http://schemas.microsoft.com/office/drawing/2014/main" val="228295861"/>
                    </a:ext>
                  </a:extLst>
                </a:gridCol>
                <a:gridCol w="1017827">
                  <a:extLst>
                    <a:ext uri="{9D8B030D-6E8A-4147-A177-3AD203B41FA5}">
                      <a16:colId xmlns:a16="http://schemas.microsoft.com/office/drawing/2014/main" val="1671111613"/>
                    </a:ext>
                  </a:extLst>
                </a:gridCol>
                <a:gridCol w="1017827">
                  <a:extLst>
                    <a:ext uri="{9D8B030D-6E8A-4147-A177-3AD203B41FA5}">
                      <a16:colId xmlns:a16="http://schemas.microsoft.com/office/drawing/2014/main" val="1884115421"/>
                    </a:ext>
                  </a:extLst>
                </a:gridCol>
                <a:gridCol w="1017827">
                  <a:extLst>
                    <a:ext uri="{9D8B030D-6E8A-4147-A177-3AD203B41FA5}">
                      <a16:colId xmlns:a16="http://schemas.microsoft.com/office/drawing/2014/main" val="1741121903"/>
                    </a:ext>
                  </a:extLst>
                </a:gridCol>
                <a:gridCol w="1017827">
                  <a:extLst>
                    <a:ext uri="{9D8B030D-6E8A-4147-A177-3AD203B41FA5}">
                      <a16:colId xmlns:a16="http://schemas.microsoft.com/office/drawing/2014/main" val="670025085"/>
                    </a:ext>
                  </a:extLst>
                </a:gridCol>
                <a:gridCol w="1063922">
                  <a:extLst>
                    <a:ext uri="{9D8B030D-6E8A-4147-A177-3AD203B41FA5}">
                      <a16:colId xmlns:a16="http://schemas.microsoft.com/office/drawing/2014/main" val="113115090"/>
                    </a:ext>
                  </a:extLst>
                </a:gridCol>
              </a:tblGrid>
              <a:tr h="568021">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木</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500" b="0" i="0" u="none" strike="noStrike" dirty="0">
                          <a:solidFill>
                            <a:srgbClr val="000000"/>
                          </a:solidFill>
                          <a:effectLst/>
                          <a:latin typeface="HG丸ｺﾞｼｯｸM-PRO" panose="020F0600000000000000" pitchFamily="50" charset="-128"/>
                          <a:ea typeface="HG丸ｺﾞｼｯｸM-PRO" panose="020F0600000000000000" pitchFamily="50" charset="-128"/>
                        </a:rPr>
                        <a:t>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212368"/>
                  </a:ext>
                </a:extLst>
              </a:tr>
              <a:tr h="531943">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p>
                      <a:pPr algn="ctr" fontAlgn="t"/>
                      <a:endParaRPr lang="en-US" altLang="ja-JP" sz="13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p>
                      <a:pPr algn="ctr"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畑クラブ</a:t>
                      </a:r>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p>
                      <a:pPr marL="0" marR="0" lvl="0" indent="0" algn="ctr" defTabSz="685800" rtl="0" eaLnBrk="1" fontAlgn="t"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なかよし</a:t>
                      </a:r>
                      <a:endParaRPr lang="en-US" altLang="ja-JP"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p>
                      <a:pPr algn="ctr" fontAlgn="t"/>
                      <a:r>
                        <a:rPr kumimoji="1" lang="ja-JP" altLang="en-US" sz="700" dirty="0">
                          <a:latin typeface="HG丸ｺﾞｼｯｸM-PRO" panose="020F0600000000000000" pitchFamily="50" charset="-128"/>
                          <a:ea typeface="HG丸ｺﾞｼｯｸM-PRO" panose="020F0600000000000000" pitchFamily="50" charset="-128"/>
                        </a:rPr>
                        <a:t>のびのびひろば</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図書室</a:t>
                      </a:r>
                      <a:r>
                        <a:rPr kumimoji="1" lang="en-US" altLang="ja-JP" sz="700" dirty="0">
                          <a:latin typeface="HG丸ｺﾞｼｯｸM-PRO" panose="020F0600000000000000" pitchFamily="50" charset="-128"/>
                          <a:ea typeface="HG丸ｺﾞｼｯｸM-PRO" panose="020F0600000000000000" pitchFamily="50" charset="-128"/>
                        </a:rPr>
                        <a:t>)</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p>
                      <a:pPr algn="ctr" fontAlgn="t"/>
                      <a:r>
                        <a:rPr lang="ja-JP" altLang="en-US"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にこにこ</a:t>
                      </a:r>
                      <a:endParaRPr lang="en-US" altLang="ja-JP"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p>
                      <a:pPr algn="ctr" fontAlgn="t"/>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のびのびひろば</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図書室</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p>
                      <a:pPr algn="ctr" fontAlgn="t"/>
                      <a:r>
                        <a:rPr lang="ja-JP" altLang="en-US"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おひさま</a:t>
                      </a:r>
                      <a:endParaRPr lang="en-US" altLang="ja-JP"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p>
                      <a:pPr algn="ctr" fontAlgn="t"/>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のびのびひろば</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図書室</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05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p>
                      <a:pPr algn="ctr"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詩吟教室</a:t>
                      </a:r>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98804668"/>
                  </a:ext>
                </a:extLst>
              </a:tr>
              <a:tr h="552244">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野球教室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052174"/>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遊戯室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なかよし</a:t>
                      </a:r>
                      <a:endParaRPr kumimoji="1" lang="en-US" altLang="ja-JP"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図書室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トランポリンの日</a:t>
                      </a:r>
                      <a:r>
                        <a:rPr kumimoji="1" lang="en-US" altLang="ja-JP" sz="800" dirty="0">
                          <a:latin typeface="HG丸ｺﾞｼｯｸM-PRO" panose="020F0600000000000000" pitchFamily="50" charset="-128"/>
                          <a:ea typeface="HG丸ｺﾞｼｯｸM-PRO" panose="020F0600000000000000" pitchFamily="50" charset="-128"/>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にこにこ</a:t>
                      </a:r>
                      <a:endParaRPr kumimoji="1" lang="en-US" altLang="ja-JP"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のびのびひろば</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図書室</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おひさま</a:t>
                      </a:r>
                      <a:endParaRPr kumimoji="1" lang="en-US" altLang="ja-JP"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のびのびひろば</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図書室</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05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p>
                      <a:pPr algn="ctr" fontAlgn="t"/>
                      <a:r>
                        <a:rPr lang="ja-JP" altLang="en-US" sz="1050" b="0" i="0" u="none" strike="noStrike" dirty="0">
                          <a:solidFill>
                            <a:srgbClr val="000000"/>
                          </a:solidFill>
                          <a:effectLst/>
                          <a:latin typeface="HG丸ｺﾞｼｯｸM-PRO" panose="020F0600000000000000" pitchFamily="50" charset="-128"/>
                          <a:ea typeface="HG丸ｺﾞｼｯｸM-PRO" panose="020F0600000000000000" pitchFamily="50" charset="-128"/>
                        </a:rPr>
                        <a:t>廃油回収</a:t>
                      </a:r>
                      <a:endParaRPr lang="en-US" altLang="ja-JP" sz="105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将棋教室</a:t>
                      </a:r>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t"/>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92928083"/>
                  </a:ext>
                </a:extLst>
              </a:tr>
              <a:tr h="552244">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950" b="0" i="0" u="none" strike="noStrike" dirty="0">
                          <a:solidFill>
                            <a:srgbClr val="000000"/>
                          </a:solidFill>
                          <a:effectLst/>
                          <a:latin typeface="HG丸ｺﾞｼｯｸM-PRO" panose="020F0600000000000000" pitchFamily="50" charset="-128"/>
                          <a:ea typeface="HG丸ｺﾞｼｯｸM-PRO" panose="020F0600000000000000" pitchFamily="50" charset="-128"/>
                        </a:rPr>
                        <a:t>トランポリンの日</a:t>
                      </a:r>
                      <a:endParaRPr lang="en-US" altLang="ja-JP" sz="95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b"/>
                      <a:r>
                        <a:rPr lang="ja-JP" altLang="en-US" sz="95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95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50" b="0" i="0" u="none" strike="noStrike" dirty="0">
                          <a:solidFill>
                            <a:srgbClr val="000000"/>
                          </a:solidFill>
                          <a:effectLst/>
                          <a:latin typeface="HG丸ｺﾞｼｯｸM-PRO" panose="020F0600000000000000" pitchFamily="50" charset="-128"/>
                          <a:ea typeface="HG丸ｺﾞｼｯｸM-PRO" panose="020F0600000000000000" pitchFamily="50" charset="-128"/>
                        </a:rPr>
                        <a:t>２年生以上</a:t>
                      </a:r>
                      <a:r>
                        <a:rPr lang="en-US" altLang="ja-JP" sz="95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95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kumimoji="1" lang="en-US" altLang="ja-JP"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b"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トランポリンの日</a:t>
                      </a:r>
                      <a:endParaRPr kumimoji="1" lang="en-US" altLang="ja-JP"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年生</a:t>
                      </a:r>
                      <a:r>
                        <a:rPr kumimoji="1" lang="en-US" altLang="ja-JP"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9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l" fontAlgn="b"/>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太鼓教室</a:t>
                      </a:r>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工作の日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232700"/>
                  </a:ext>
                </a:extLst>
              </a:tr>
              <a:tr h="468419">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遊戯室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なかよし</a:t>
                      </a:r>
                      <a:endParaRPr kumimoji="1" lang="en-US" altLang="ja-JP"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図書室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p>
                      <a:pPr algn="ctr" fontAlgn="t"/>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たう♪たう♪</a:t>
                      </a:r>
                      <a:endPar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t"/>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ファミリー♪</a:t>
                      </a:r>
                      <a:endPar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19</a:t>
                      </a: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にこにこ</a:t>
                      </a:r>
                      <a:endParaRPr kumimoji="1" lang="en-US" altLang="ja-JP"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のびのびひろば</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図書室</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おひさま</a:t>
                      </a:r>
                      <a:endParaRPr kumimoji="1" lang="en-US" altLang="ja-JP" sz="12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のびのびひろば</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図書室</a:t>
                      </a:r>
                      <a:r>
                        <a:rPr kumimoji="1" lang="en-US" altLang="ja-JP" sz="7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05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endParaRP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トランポリン教室</a:t>
                      </a:r>
                      <a:endPar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07518612"/>
                  </a:ext>
                </a:extLst>
              </a:tr>
              <a:tr h="552244">
                <a:tc>
                  <a:txBody>
                    <a:bodyPr/>
                    <a:lstStyle/>
                    <a:p>
                      <a:pPr algn="l" fontAlgn="b"/>
                      <a:r>
                        <a:rPr lang="ja-JP" altLang="en-US" sz="13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ja-JP" altLang="en-US" sz="1050" b="0" i="0" u="none" strike="noStrike" dirty="0">
                          <a:solidFill>
                            <a:srgbClr val="000000"/>
                          </a:solidFill>
                          <a:effectLst/>
                          <a:latin typeface="HG丸ｺﾞｼｯｸM-PRO" panose="020F0600000000000000" pitchFamily="50" charset="-128"/>
                          <a:ea typeface="HG丸ｺﾞｼｯｸM-PRO" panose="020F0600000000000000" pitchFamily="50" charset="-128"/>
                        </a:rPr>
                        <a:t>体育館で</a:t>
                      </a:r>
                      <a:endParaRPr lang="en-US" altLang="ja-JP" sz="105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b"/>
                      <a:r>
                        <a:rPr lang="ja-JP" altLang="en-US" sz="1050" b="0" i="0" u="none" strike="noStrike" dirty="0">
                          <a:solidFill>
                            <a:srgbClr val="000000"/>
                          </a:solidFill>
                          <a:effectLst/>
                          <a:latin typeface="HG丸ｺﾞｼｯｸM-PRO" panose="020F0600000000000000" pitchFamily="50" charset="-128"/>
                          <a:ea typeface="HG丸ｺﾞｼｯｸM-PRO" panose="020F0600000000000000" pitchFamily="50" charset="-128"/>
                        </a:rPr>
                        <a:t>あそぼう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体育館で</a:t>
                      </a:r>
                      <a:endParaRPr kumimoji="1" lang="en-US" altLang="ja-JP" sz="10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あそぼう　</a:t>
                      </a:r>
                    </a:p>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695899"/>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遊戯室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p>
                    <a:p>
                      <a:pPr algn="ctr" fontAlgn="t"/>
                      <a:r>
                        <a:rPr lang="ja-JP" altLang="en-US"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合同クラス</a:t>
                      </a:r>
                      <a:endParaRPr lang="en-US" altLang="ja-JP"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p>
                      <a:pPr algn="ctr" fontAlgn="t"/>
                      <a:r>
                        <a:rPr lang="ja-JP" altLang="en-US" sz="9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七夕かざり</a:t>
                      </a:r>
                      <a:endParaRPr lang="en-US" altLang="ja-JP" sz="9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遊戯室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遊戯室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algn="l" fontAlgn="t"/>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のびのびひろば</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遊戯室</a:t>
                      </a:r>
                      <a:r>
                        <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algn="l"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p>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66822474"/>
                  </a:ext>
                </a:extLst>
              </a:tr>
              <a:tr h="558366">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避難訓練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太鼓教室</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ja-JP" altLang="en-US"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親子ドッジ</a:t>
                      </a:r>
                      <a:endParaRPr lang="en-US" altLang="ja-JP"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endParaRPr>
                    </a:p>
                    <a:p>
                      <a:pPr algn="ctr" fontAlgn="b"/>
                      <a:r>
                        <a:rPr lang="ja-JP" altLang="en-US" sz="1200" b="0" i="0" u="none" strike="noStrike" dirty="0">
                          <a:solidFill>
                            <a:srgbClr val="000000"/>
                          </a:solidFill>
                          <a:effectLst/>
                          <a:latin typeface="HGP創英角ﾎﾟｯﾌﾟ体" panose="040B0A00000000000000" pitchFamily="50" charset="-128"/>
                          <a:ea typeface="HGP創英角ﾎﾟｯﾌﾟ体" panose="040B0A00000000000000" pitchFamily="50" charset="-128"/>
                        </a:rPr>
                        <a:t>ボール大会</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4062129"/>
                  </a:ext>
                </a:extLst>
              </a:tr>
              <a:tr h="552244">
                <a:tc>
                  <a:txBody>
                    <a:bodyPr/>
                    <a:lstStyle/>
                    <a:p>
                      <a:pPr algn="l" fontAlgn="t"/>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子育て支援講座</a:t>
                      </a:r>
                      <a:endParaRPr kumimoji="1" lang="en-US" altLang="ja-JP"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algn="ctr" fontAlgn="t"/>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「イヤイヤ期</a:t>
                      </a:r>
                      <a:endPar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t"/>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のお話」</a:t>
                      </a:r>
                      <a:endParaRPr lang="en-US" altLang="ja-JP"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endParaRPr lang="en-US" altLang="ja-JP"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endPar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t"/>
                      <a:r>
                        <a:rPr lang="ja-JP" altLang="en-US" sz="13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50104395"/>
                  </a:ext>
                </a:extLst>
              </a:tr>
              <a:tr h="552244">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442788"/>
                  </a:ext>
                </a:extLst>
              </a:tr>
            </a:tbl>
          </a:graphicData>
        </a:graphic>
      </p:graphicFrame>
      <p:sp>
        <p:nvSpPr>
          <p:cNvPr id="11" name="テキスト ボックス 10">
            <a:extLst>
              <a:ext uri="{FF2B5EF4-FFF2-40B4-BE49-F238E27FC236}">
                <a16:creationId xmlns:a16="http://schemas.microsoft.com/office/drawing/2014/main" id="{29002D42-DC09-AD53-52F8-BBCBB488682B}"/>
              </a:ext>
            </a:extLst>
          </p:cNvPr>
          <p:cNvSpPr txBox="1"/>
          <p:nvPr/>
        </p:nvSpPr>
        <p:spPr>
          <a:xfrm>
            <a:off x="53590" y="8153673"/>
            <a:ext cx="6764455" cy="819263"/>
          </a:xfrm>
          <a:prstGeom prst="rect">
            <a:avLst/>
          </a:prstGeom>
          <a:noFill/>
          <a:ln>
            <a:solidFill>
              <a:schemeClr val="tx1"/>
            </a:solidFill>
          </a:ln>
        </p:spPr>
        <p:txBody>
          <a:bodyPr wrap="square" rtlCol="0">
            <a:spAutoFit/>
          </a:bodyPr>
          <a:lstStyle/>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きっずぱぁく</a:t>
            </a:r>
            <a:r>
              <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in</a:t>
            </a: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朱四</a:t>
            </a: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日時：</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日（水）</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無料　　　場所：朱四集会所２階</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朱四小学校南東角</a:t>
            </a:r>
            <a:r>
              <a:rPr kumimoji="0" lang="en-US" altLang="ja-JP" sz="11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just" defTabSz="914400" eaLnBrk="1" fontAlgn="auto" latinLnBrk="0" hangingPunct="1">
              <a:lnSpc>
                <a:spcPts val="2000"/>
              </a:lnSpc>
              <a:spcBef>
                <a:spcPts val="0"/>
              </a:spcBef>
              <a:spcAft>
                <a:spcPts val="0"/>
              </a:spcAft>
              <a:buClrTx/>
              <a:buSzTx/>
              <a:buFontTx/>
              <a:buNone/>
              <a:tabLst/>
              <a:defRPr/>
            </a:pPr>
            <a:r>
              <a:rPr lang="ja-JP" altLang="en-US"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朱四学区の民生児童委員・社協さんが運営されています。乳幼児親子さんならどなたでもご利用できます。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67F21F2-B5CF-3FF6-EF53-E43A081B2970}"/>
              </a:ext>
            </a:extLst>
          </p:cNvPr>
          <p:cNvSpPr txBox="1"/>
          <p:nvPr/>
        </p:nvSpPr>
        <p:spPr>
          <a:xfrm>
            <a:off x="58383" y="8962434"/>
            <a:ext cx="3253987" cy="756297"/>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歌声サークル　「たう</a:t>
            </a:r>
            <a:r>
              <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たう</a:t>
            </a:r>
            <a:r>
              <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ファミリー♪」</a:t>
            </a:r>
            <a:endPar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ts val="17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18</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日（水）</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p>
          <a:p>
            <a:pPr marL="0" marR="0" lvl="0" indent="0" algn="just" defTabSz="914400" rtl="0" eaLnBrk="1" fontAlgn="auto" latinLnBrk="0" hangingPunct="1">
              <a:lnSpc>
                <a:spcPts val="1700"/>
              </a:lnSpc>
              <a:spcBef>
                <a:spcPts val="0"/>
              </a:spcBef>
              <a:spcAft>
                <a:spcPts val="0"/>
              </a:spcAft>
              <a:buClrTx/>
              <a:buSzTx/>
              <a:buFontTx/>
              <a:buNone/>
              <a:tabLst/>
              <a:defRPr/>
            </a:pPr>
            <a:r>
              <a:rPr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歌の好きな方、気軽に声を合わせませんか？</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FD80A560-F2BA-958F-D58C-58B3670E576A}"/>
              </a:ext>
            </a:extLst>
          </p:cNvPr>
          <p:cNvSpPr txBox="1"/>
          <p:nvPr/>
        </p:nvSpPr>
        <p:spPr>
          <a:xfrm>
            <a:off x="7648102" y="7882330"/>
            <a:ext cx="3301224" cy="108010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★おしらせ★</a:t>
            </a:r>
            <a:endPar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ts val="2000"/>
              </a:lnSpc>
              <a:spcBef>
                <a:spcPts val="0"/>
              </a:spcBef>
              <a:spcAft>
                <a:spcPts val="0"/>
              </a:spcAft>
              <a:buClrTx/>
              <a:buSzTx/>
              <a:buFontTx/>
              <a:buNone/>
              <a:tabLst/>
              <a:defRPr/>
            </a:pPr>
            <a:r>
              <a:rPr lang="ja-JP" altLang="en-US"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５月３日（土）～５月６日（火）までのゴールデンウィーク期間中は児童館は閉館します。</a:t>
            </a:r>
            <a:endParaRPr lang="en-US" altLang="ja-JP" sz="12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ts val="2000"/>
              </a:lnSpc>
              <a:spcBef>
                <a:spcPts val="0"/>
              </a:spcBef>
              <a:spcAft>
                <a:spcPts val="0"/>
              </a:spcAft>
              <a:buClrTx/>
              <a:buSzTx/>
              <a:buFontTx/>
              <a:buNone/>
              <a:tabLst/>
              <a:defRPr/>
            </a:pPr>
            <a:endParaRPr kumimoji="0" lang="en-US" altLang="ja-JP" sz="120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C3544498-19D9-3AA1-3A6E-1071D666285F}"/>
              </a:ext>
            </a:extLst>
          </p:cNvPr>
          <p:cNvSpPr txBox="1"/>
          <p:nvPr/>
        </p:nvSpPr>
        <p:spPr>
          <a:xfrm>
            <a:off x="-1564116" y="4278984"/>
            <a:ext cx="1129917" cy="400110"/>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たう♪たう♪</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ファミリー♪</a:t>
            </a:r>
            <a:endParaRPr kumimoji="1" lang="en-US" altLang="ja-JP" sz="1000" dirty="0">
              <a:latin typeface="HG丸ｺﾞｼｯｸM-PRO" panose="020F0600000000000000" pitchFamily="50" charset="-128"/>
              <a:ea typeface="HG丸ｺﾞｼｯｸM-PRO" panose="020F0600000000000000" pitchFamily="50" charset="-128"/>
            </a:endParaRPr>
          </a:p>
        </p:txBody>
      </p:sp>
      <p:sp>
        <p:nvSpPr>
          <p:cNvPr id="58" name="テキスト ボックス 57">
            <a:extLst>
              <a:ext uri="{FF2B5EF4-FFF2-40B4-BE49-F238E27FC236}">
                <a16:creationId xmlns:a16="http://schemas.microsoft.com/office/drawing/2014/main" id="{844180BF-AE74-27B1-4CE7-676CA5EC0817}"/>
              </a:ext>
            </a:extLst>
          </p:cNvPr>
          <p:cNvSpPr txBox="1"/>
          <p:nvPr/>
        </p:nvSpPr>
        <p:spPr>
          <a:xfrm>
            <a:off x="-1399678" y="5408395"/>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2" name="テキスト ボックス 61">
            <a:extLst>
              <a:ext uri="{FF2B5EF4-FFF2-40B4-BE49-F238E27FC236}">
                <a16:creationId xmlns:a16="http://schemas.microsoft.com/office/drawing/2014/main" id="{10086FB1-0BAF-E42F-C7EB-7679365C6F54}"/>
              </a:ext>
            </a:extLst>
          </p:cNvPr>
          <p:cNvSpPr txBox="1"/>
          <p:nvPr/>
        </p:nvSpPr>
        <p:spPr>
          <a:xfrm>
            <a:off x="-1316011" y="3259494"/>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3" name="テキスト ボックス 62">
            <a:extLst>
              <a:ext uri="{FF2B5EF4-FFF2-40B4-BE49-F238E27FC236}">
                <a16:creationId xmlns:a16="http://schemas.microsoft.com/office/drawing/2014/main" id="{02E1E5F1-0EEC-B689-14AE-CF3EF7E3DD99}"/>
              </a:ext>
            </a:extLst>
          </p:cNvPr>
          <p:cNvSpPr txBox="1"/>
          <p:nvPr/>
        </p:nvSpPr>
        <p:spPr>
          <a:xfrm>
            <a:off x="-1269588" y="3676292"/>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4" name="テキスト ボックス 63">
            <a:extLst>
              <a:ext uri="{FF2B5EF4-FFF2-40B4-BE49-F238E27FC236}">
                <a16:creationId xmlns:a16="http://schemas.microsoft.com/office/drawing/2014/main" id="{7D6C1E1C-BB6B-6EF2-52D6-C6CD2D1C2CDA}"/>
              </a:ext>
            </a:extLst>
          </p:cNvPr>
          <p:cNvSpPr txBox="1"/>
          <p:nvPr/>
        </p:nvSpPr>
        <p:spPr>
          <a:xfrm>
            <a:off x="-1323641" y="5847959"/>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61" name="テキスト ボックス 60">
            <a:extLst>
              <a:ext uri="{FF2B5EF4-FFF2-40B4-BE49-F238E27FC236}">
                <a16:creationId xmlns:a16="http://schemas.microsoft.com/office/drawing/2014/main" id="{8F85148F-76B5-776A-24A7-2A7C77CAEBC4}"/>
              </a:ext>
            </a:extLst>
          </p:cNvPr>
          <p:cNvSpPr txBox="1"/>
          <p:nvPr/>
        </p:nvSpPr>
        <p:spPr>
          <a:xfrm>
            <a:off x="-1572343" y="4916100"/>
            <a:ext cx="1076895" cy="353943"/>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のびのびひろば</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遊戯室</a:t>
            </a:r>
            <a:r>
              <a:rPr kumimoji="1" lang="en-US" altLang="ja-JP" sz="700" dirty="0">
                <a:latin typeface="HG丸ｺﾞｼｯｸM-PRO" panose="020F0600000000000000" pitchFamily="50" charset="-128"/>
                <a:ea typeface="HG丸ｺﾞｼｯｸM-PRO" panose="020F0600000000000000" pitchFamily="50" charset="-128"/>
              </a:rPr>
              <a:t>)</a:t>
            </a:r>
          </a:p>
        </p:txBody>
      </p:sp>
      <p:sp>
        <p:nvSpPr>
          <p:cNvPr id="82" name="テキスト ボックス 81">
            <a:extLst>
              <a:ext uri="{FF2B5EF4-FFF2-40B4-BE49-F238E27FC236}">
                <a16:creationId xmlns:a16="http://schemas.microsoft.com/office/drawing/2014/main" id="{CF9BA91C-48A7-5312-C690-0B5A9B95F41D}"/>
              </a:ext>
            </a:extLst>
          </p:cNvPr>
          <p:cNvSpPr txBox="1"/>
          <p:nvPr/>
        </p:nvSpPr>
        <p:spPr>
          <a:xfrm>
            <a:off x="0" y="2892762"/>
            <a:ext cx="3336813" cy="246221"/>
          </a:xfrm>
          <a:prstGeom prst="rect">
            <a:avLst/>
          </a:prstGeom>
          <a:noFill/>
        </p:spPr>
        <p:txBody>
          <a:bodyPr wrap="square" rtlCol="0">
            <a:spAutoFit/>
          </a:bodyPr>
          <a:lstStyle/>
          <a:p>
            <a:pPr algn="ctr"/>
            <a:r>
              <a:rPr kumimoji="1" lang="ja-JP" altLang="en-US" sz="1000" dirty="0">
                <a:latin typeface="HG丸ｺﾞｼｯｸM-PRO" panose="020F0600000000000000" pitchFamily="50" charset="-128"/>
                <a:ea typeface="HG丸ｺﾞｼｯｸM-PRO" panose="020F0600000000000000" pitchFamily="50" charset="-128"/>
              </a:rPr>
              <a:t>けん玉週間　～</a:t>
            </a:r>
            <a:r>
              <a:rPr kumimoji="1" lang="en-US" altLang="ja-JP" sz="1000" dirty="0">
                <a:latin typeface="HG丸ｺﾞｼｯｸM-PRO" panose="020F0600000000000000" pitchFamily="50" charset="-128"/>
                <a:ea typeface="HG丸ｺﾞｼｯｸM-PRO" panose="020F0600000000000000" pitchFamily="50" charset="-128"/>
              </a:rPr>
              <a:t>7</a:t>
            </a:r>
            <a:r>
              <a:rPr kumimoji="1" lang="ja-JP" altLang="en-US" sz="1000" dirty="0">
                <a:latin typeface="HG丸ｺﾞｼｯｸM-PRO" panose="020F0600000000000000" pitchFamily="50" charset="-128"/>
                <a:ea typeface="HG丸ｺﾞｼｯｸM-PRO" panose="020F0600000000000000" pitchFamily="50" charset="-128"/>
              </a:rPr>
              <a:t>日まで</a:t>
            </a:r>
            <a:endParaRPr kumimoji="1" lang="en-US" altLang="ja-JP" sz="1000" dirty="0">
              <a:latin typeface="HG丸ｺﾞｼｯｸM-PRO" panose="020F0600000000000000" pitchFamily="50" charset="-128"/>
              <a:ea typeface="HG丸ｺﾞｼｯｸM-PRO" panose="020F0600000000000000" pitchFamily="50" charset="-128"/>
            </a:endParaRPr>
          </a:p>
        </p:txBody>
      </p:sp>
      <p:cxnSp>
        <p:nvCxnSpPr>
          <p:cNvPr id="83" name="直線矢印コネクタ 82">
            <a:extLst>
              <a:ext uri="{FF2B5EF4-FFF2-40B4-BE49-F238E27FC236}">
                <a16:creationId xmlns:a16="http://schemas.microsoft.com/office/drawing/2014/main" id="{083DBCD9-0370-848C-3196-479EFF583584}"/>
              </a:ext>
            </a:extLst>
          </p:cNvPr>
          <p:cNvCxnSpPr>
            <a:cxnSpLocks/>
          </p:cNvCxnSpPr>
          <p:nvPr/>
        </p:nvCxnSpPr>
        <p:spPr>
          <a:xfrm>
            <a:off x="2551872" y="2983648"/>
            <a:ext cx="13852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5" name="図 64">
            <a:extLst>
              <a:ext uri="{FF2B5EF4-FFF2-40B4-BE49-F238E27FC236}">
                <a16:creationId xmlns:a16="http://schemas.microsoft.com/office/drawing/2014/main" id="{29C0F0C4-2BF8-C30A-D25C-D3BC48003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191" y="318286"/>
            <a:ext cx="667353" cy="780872"/>
          </a:xfrm>
          <a:prstGeom prst="rect">
            <a:avLst/>
          </a:prstGeom>
        </p:spPr>
      </p:pic>
      <p:sp>
        <p:nvSpPr>
          <p:cNvPr id="81" name="正方形/長方形 80">
            <a:extLst>
              <a:ext uri="{FF2B5EF4-FFF2-40B4-BE49-F238E27FC236}">
                <a16:creationId xmlns:a16="http://schemas.microsoft.com/office/drawing/2014/main" id="{FB4368B2-26F1-50C8-0445-C4816FF1CF41}"/>
              </a:ext>
            </a:extLst>
          </p:cNvPr>
          <p:cNvSpPr/>
          <p:nvPr/>
        </p:nvSpPr>
        <p:spPr>
          <a:xfrm>
            <a:off x="5915429" y="1035714"/>
            <a:ext cx="804707" cy="276999"/>
          </a:xfrm>
          <a:prstGeom prst="rect">
            <a:avLst/>
          </a:prstGeom>
          <a:noFill/>
        </p:spPr>
        <p:txBody>
          <a:bodyPr wrap="none" lIns="91440" tIns="45720" rIns="91440" bIns="45720">
            <a:spAutoFit/>
          </a:bodyPr>
          <a:lstStyle/>
          <a:p>
            <a:pPr algn="ctr"/>
            <a:r>
              <a:rPr lang="en-US" altLang="ja-JP" sz="12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rPr>
              <a:t>Instagram</a:t>
            </a:r>
            <a:endParaRPr lang="ja-JP" altLang="en-US" sz="1200" b="0" cap="none" spc="0" dirty="0">
              <a:ln w="0"/>
              <a:solidFill>
                <a:schemeClr val="tx1"/>
              </a:solidFill>
              <a:effectLst>
                <a:outerShdw blurRad="38100" dist="19050" dir="2700000" algn="tl" rotWithShape="0">
                  <a:schemeClr val="dk1">
                    <a:alpha val="40000"/>
                  </a:schemeClr>
                </a:outerShdw>
              </a:effectLst>
              <a:ea typeface="07にくまるフォント" panose="02000900000000000000"/>
            </a:endParaRPr>
          </a:p>
        </p:txBody>
      </p:sp>
      <p:sp>
        <p:nvSpPr>
          <p:cNvPr id="18" name="テキスト ボックス 17">
            <a:extLst>
              <a:ext uri="{FF2B5EF4-FFF2-40B4-BE49-F238E27FC236}">
                <a16:creationId xmlns:a16="http://schemas.microsoft.com/office/drawing/2014/main" id="{B8655A66-5A20-237F-21CE-A77920BDE057}"/>
              </a:ext>
            </a:extLst>
          </p:cNvPr>
          <p:cNvSpPr txBox="1"/>
          <p:nvPr/>
        </p:nvSpPr>
        <p:spPr>
          <a:xfrm>
            <a:off x="3373302" y="8981220"/>
            <a:ext cx="3426315" cy="718723"/>
          </a:xfrm>
          <a:prstGeom prst="rect">
            <a:avLst/>
          </a:prstGeom>
          <a:noFill/>
          <a:ln>
            <a:solidFill>
              <a:schemeClr val="tx1"/>
            </a:solidFill>
          </a:ln>
        </p:spPr>
        <p:txBody>
          <a:bodyPr wrap="square" rtlCol="0">
            <a:spAutoFit/>
          </a:bodyPr>
          <a:lstStyle/>
          <a:p>
            <a:pPr marL="0" marR="0" lvl="0" indent="0" algn="just" defTabSz="914400" eaLnBrk="1" fontAlgn="auto" latinLnBrk="0" hangingPunct="1">
              <a:lnSpc>
                <a:spcPts val="14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廃油回収</a:t>
            </a:r>
            <a:endParaRPr kumimoji="0" lang="en-US" altLang="ja-JP" sz="11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14</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日（土）</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児童館前に回収ポリタンクを置いています</a:t>
            </a:r>
            <a:r>
              <a:rPr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105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2" name="図 31" descr="アイコン&#10;&#10;AI によって生成されたコンテンツは間違っている可能性があります。">
            <a:extLst>
              <a:ext uri="{FF2B5EF4-FFF2-40B4-BE49-F238E27FC236}">
                <a16:creationId xmlns:a16="http://schemas.microsoft.com/office/drawing/2014/main" id="{1CCDB272-34A8-C783-1B38-61BD5DC0529C}"/>
              </a:ext>
            </a:extLst>
          </p:cNvPr>
          <p:cNvPicPr>
            <a:picLocks noChangeAspect="1"/>
          </p:cNvPicPr>
          <p:nvPr/>
        </p:nvPicPr>
        <p:blipFill>
          <a:blip r:embed="rId5"/>
          <a:stretch>
            <a:fillRect/>
          </a:stretch>
        </p:blipFill>
        <p:spPr>
          <a:xfrm>
            <a:off x="-35076" y="502253"/>
            <a:ext cx="728197" cy="728197"/>
          </a:xfrm>
          <a:prstGeom prst="rect">
            <a:avLst/>
          </a:prstGeom>
        </p:spPr>
      </p:pic>
      <p:pic>
        <p:nvPicPr>
          <p:cNvPr id="72" name="図 71" descr="図形&#10;&#10;AI によって生成されたコンテンツは間違っている可能性があります。">
            <a:extLst>
              <a:ext uri="{FF2B5EF4-FFF2-40B4-BE49-F238E27FC236}">
                <a16:creationId xmlns:a16="http://schemas.microsoft.com/office/drawing/2014/main" id="{C5526FB2-6BA9-D782-139E-361EA55A2D2E}"/>
              </a:ext>
            </a:extLst>
          </p:cNvPr>
          <p:cNvPicPr>
            <a:picLocks noChangeAspect="1"/>
          </p:cNvPicPr>
          <p:nvPr/>
        </p:nvPicPr>
        <p:blipFill>
          <a:blip r:embed="rId6"/>
          <a:stretch>
            <a:fillRect/>
          </a:stretch>
        </p:blipFill>
        <p:spPr>
          <a:xfrm>
            <a:off x="5901941" y="7072402"/>
            <a:ext cx="861774" cy="861774"/>
          </a:xfrm>
          <a:prstGeom prst="rect">
            <a:avLst/>
          </a:prstGeom>
        </p:spPr>
      </p:pic>
      <p:pic>
        <p:nvPicPr>
          <p:cNvPr id="73" name="図 72">
            <a:extLst>
              <a:ext uri="{FF2B5EF4-FFF2-40B4-BE49-F238E27FC236}">
                <a16:creationId xmlns:a16="http://schemas.microsoft.com/office/drawing/2014/main" id="{143B367D-D896-B0F0-B04A-B048E5327C4C}"/>
              </a:ext>
            </a:extLst>
          </p:cNvPr>
          <p:cNvPicPr>
            <a:picLocks noChangeAspect="1"/>
          </p:cNvPicPr>
          <p:nvPr/>
        </p:nvPicPr>
        <p:blipFill>
          <a:blip r:embed="rId7"/>
          <a:stretch>
            <a:fillRect/>
          </a:stretch>
        </p:blipFill>
        <p:spPr>
          <a:xfrm>
            <a:off x="3873500" y="7104214"/>
            <a:ext cx="865707" cy="865707"/>
          </a:xfrm>
          <a:prstGeom prst="rect">
            <a:avLst/>
          </a:prstGeom>
        </p:spPr>
      </p:pic>
      <p:pic>
        <p:nvPicPr>
          <p:cNvPr id="84" name="図 83">
            <a:extLst>
              <a:ext uri="{FF2B5EF4-FFF2-40B4-BE49-F238E27FC236}">
                <a16:creationId xmlns:a16="http://schemas.microsoft.com/office/drawing/2014/main" id="{0FFFEE0E-EABF-773B-6DA3-F2720AC62A2E}"/>
              </a:ext>
            </a:extLst>
          </p:cNvPr>
          <p:cNvPicPr>
            <a:picLocks noChangeAspect="1"/>
          </p:cNvPicPr>
          <p:nvPr/>
        </p:nvPicPr>
        <p:blipFill>
          <a:blip r:embed="rId7"/>
          <a:stretch>
            <a:fillRect/>
          </a:stretch>
        </p:blipFill>
        <p:spPr>
          <a:xfrm>
            <a:off x="1799558" y="7092095"/>
            <a:ext cx="865707" cy="865707"/>
          </a:xfrm>
          <a:prstGeom prst="rect">
            <a:avLst/>
          </a:prstGeom>
        </p:spPr>
      </p:pic>
      <p:pic>
        <p:nvPicPr>
          <p:cNvPr id="86" name="図 85" descr="暗い, 光, 眺め, バス が含まれている画像&#10;&#10;AI によって生成されたコンテンツは間違っている可能性があります。">
            <a:extLst>
              <a:ext uri="{FF2B5EF4-FFF2-40B4-BE49-F238E27FC236}">
                <a16:creationId xmlns:a16="http://schemas.microsoft.com/office/drawing/2014/main" id="{71A685CA-40D6-4491-E5FA-B707550AA2D8}"/>
              </a:ext>
            </a:extLst>
          </p:cNvPr>
          <p:cNvPicPr>
            <a:picLocks noChangeAspect="1"/>
          </p:cNvPicPr>
          <p:nvPr/>
        </p:nvPicPr>
        <p:blipFill>
          <a:blip r:embed="rId8"/>
          <a:stretch>
            <a:fillRect/>
          </a:stretch>
        </p:blipFill>
        <p:spPr>
          <a:xfrm>
            <a:off x="2878292" y="7196295"/>
            <a:ext cx="681544" cy="681544"/>
          </a:xfrm>
          <a:prstGeom prst="rect">
            <a:avLst/>
          </a:prstGeom>
        </p:spPr>
      </p:pic>
      <p:pic>
        <p:nvPicPr>
          <p:cNvPr id="88" name="図 87">
            <a:extLst>
              <a:ext uri="{FF2B5EF4-FFF2-40B4-BE49-F238E27FC236}">
                <a16:creationId xmlns:a16="http://schemas.microsoft.com/office/drawing/2014/main" id="{11573BBC-7F47-0CB8-E82D-207AA703D094}"/>
              </a:ext>
            </a:extLst>
          </p:cNvPr>
          <p:cNvPicPr>
            <a:picLocks noChangeAspect="1"/>
          </p:cNvPicPr>
          <p:nvPr/>
        </p:nvPicPr>
        <p:blipFill>
          <a:blip r:embed="rId9"/>
          <a:stretch>
            <a:fillRect/>
          </a:stretch>
        </p:blipFill>
        <p:spPr>
          <a:xfrm>
            <a:off x="4956633" y="7187374"/>
            <a:ext cx="682811" cy="682811"/>
          </a:xfrm>
          <a:prstGeom prst="rect">
            <a:avLst/>
          </a:prstGeom>
        </p:spPr>
      </p:pic>
      <p:pic>
        <p:nvPicPr>
          <p:cNvPr id="21" name="図 20" descr="ロゴ&#10;&#10;AI によって生成されたコンテンツは間違っている可能性があります。">
            <a:extLst>
              <a:ext uri="{FF2B5EF4-FFF2-40B4-BE49-F238E27FC236}">
                <a16:creationId xmlns:a16="http://schemas.microsoft.com/office/drawing/2014/main" id="{DDAAB287-ADFD-2557-D7BF-7E5A97789B4B}"/>
              </a:ext>
            </a:extLst>
          </p:cNvPr>
          <p:cNvPicPr>
            <a:picLocks noChangeAspect="1"/>
          </p:cNvPicPr>
          <p:nvPr/>
        </p:nvPicPr>
        <p:blipFill>
          <a:blip r:embed="rId10"/>
          <a:stretch>
            <a:fillRect/>
          </a:stretch>
        </p:blipFill>
        <p:spPr>
          <a:xfrm>
            <a:off x="2446727" y="6068551"/>
            <a:ext cx="431565" cy="431565"/>
          </a:xfrm>
          <a:prstGeom prst="rect">
            <a:avLst/>
          </a:prstGeom>
        </p:spPr>
      </p:pic>
    </p:spTree>
    <p:extLst>
      <p:ext uri="{BB962C8B-B14F-4D97-AF65-F5344CB8AC3E}">
        <p14:creationId xmlns:p14="http://schemas.microsoft.com/office/powerpoint/2010/main" val="283703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32B4D4A-C803-F18D-CBD1-0B538FCE4AEC}"/>
              </a:ext>
            </a:extLst>
          </p:cNvPr>
          <p:cNvSpPr txBox="1"/>
          <p:nvPr/>
        </p:nvSpPr>
        <p:spPr>
          <a:xfrm>
            <a:off x="103032" y="2365089"/>
            <a:ext cx="3608194" cy="2871107"/>
          </a:xfrm>
          <a:prstGeom prst="rect">
            <a:avLst/>
          </a:prstGeom>
          <a:ln cap="rnd">
            <a:solidFill>
              <a:schemeClr val="bg2">
                <a:lumMod val="75000"/>
              </a:schemeClr>
            </a:solidFill>
            <a:prstDash val="lgDash"/>
            <a:beve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〇「のびのびひろば（遊戯室・図書室）」</a:t>
            </a: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対象：乳幼児親子（登録不要・無料）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に遊戯室・図書室で自由遊びができます。</a:t>
            </a:r>
            <a:endParaRPr lang="en-US" altLang="ja-JP"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lang="ja-JP" altLang="en-US"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おもちゃや絵本があります。ご自由にお使いください。</a:t>
            </a:r>
            <a:endParaRPr lang="en-US" altLang="ja-JP" sz="10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〇「トランポリンの日」　</a:t>
            </a:r>
            <a:r>
              <a:rPr lang="en-US" altLang="ja-JP" sz="12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11</a:t>
            </a:r>
            <a:r>
              <a:rPr kumimoji="0" lang="ja-JP" altLang="en-US"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日（水）</a:t>
            </a: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対象：乳幼児親子（登録不要・無料）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00</a:t>
            </a:r>
            <a:r>
              <a:rPr kumimoji="0" lang="ja-JP" altLang="en-US"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に遊戯室でトランポリンで遊べます。</a:t>
            </a: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♢乳幼児親子の方に</a:t>
            </a:r>
            <a:r>
              <a:rPr kumimoji="0" lang="en-US" altLang="ja-JP"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週間に３冊、図書の貸し出しをしています。 詳しくは児童館まで問い合わせください。</a:t>
            </a:r>
            <a:endParaRPr kumimoji="0" lang="en-US" altLang="ja-JP" sz="10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E2F35AA-B1FC-0D6F-9E8C-2B814DD09005}"/>
              </a:ext>
            </a:extLst>
          </p:cNvPr>
          <p:cNvSpPr txBox="1"/>
          <p:nvPr/>
        </p:nvSpPr>
        <p:spPr>
          <a:xfrm>
            <a:off x="103032" y="142919"/>
            <a:ext cx="3606295" cy="2209195"/>
          </a:xfrm>
          <a:prstGeom prst="rect">
            <a:avLst/>
          </a:prstGeom>
          <a:noFill/>
          <a:ln>
            <a:solidFill>
              <a:schemeClr val="bg2">
                <a:lumMod val="75000"/>
              </a:schemeClr>
            </a:solidFill>
          </a:ln>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2025</a:t>
            </a: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年度　乳幼児クラブ</a:t>
            </a:r>
            <a:endPar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クラブ登録について</a:t>
            </a:r>
            <a:endParaRPr kumimoji="0" lang="en-US" altLang="ja-JP" sz="14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ts val="2000"/>
              </a:lnSpc>
              <a:spcBef>
                <a:spcPts val="0"/>
              </a:spcBef>
              <a:spcAft>
                <a:spcPts val="0"/>
              </a:spcAft>
              <a:buClrTx/>
              <a:buSzTx/>
              <a:buFontTx/>
              <a:buNone/>
              <a:tabLst/>
              <a:defRPr/>
            </a:pPr>
            <a:endParaRPr kumimoji="0" lang="en-US" altLang="ja-JP" sz="12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申し込み受付中です。定員になり次第締め切ります。</a:t>
            </a:r>
            <a:endPar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登録をご希望の方は、児童館までお問合せください。</a:t>
            </a:r>
            <a:endPar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defTabSz="914400">
              <a:lnSpc>
                <a:spcPct val="150000"/>
              </a:lnSpc>
              <a:defRPr/>
            </a:pPr>
            <a:r>
              <a:rPr lang="ja-JP" altLang="en-US" sz="9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なかよしクラス 　毎週火曜日  </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歳児以上～就学前</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年間</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800</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lang="en-US" altLang="ja-JP" sz="9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9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・にこにこクラス　</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毎週木曜日       </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0</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歳児低月齢</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年間</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300</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・おひさまクラス　毎週金曜日       </a:t>
            </a:r>
            <a:r>
              <a:rPr lang="ja-JP" altLang="en-US" sz="9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０</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歳児高月齢</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年間</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300</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defTabSz="914400">
              <a:lnSpc>
                <a:spcPct val="150000"/>
              </a:lnSpc>
              <a:defRPr/>
            </a:pP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年会費 </a:t>
            </a:r>
            <a:r>
              <a:rPr kumimoji="0" lang="en-US" altLang="ja-JP"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900" b="1"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9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登録用紙と一緒にお支払いください</a:t>
            </a:r>
            <a:r>
              <a:rPr kumimoji="0" lang="ja-JP" altLang="en-US" sz="7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700" b="0" i="0" u="none" strike="noStrike" kern="1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86D805E-CF53-C9BF-740A-12F27D29ADDF}"/>
              </a:ext>
            </a:extLst>
          </p:cNvPr>
          <p:cNvSpPr txBox="1"/>
          <p:nvPr/>
        </p:nvSpPr>
        <p:spPr>
          <a:xfrm>
            <a:off x="8511" y="5249171"/>
            <a:ext cx="3771898" cy="6578724"/>
          </a:xfrm>
          <a:prstGeom prst="roundRect">
            <a:avLst>
              <a:gd name="adj" fmla="val 2727"/>
            </a:avLst>
          </a:prstGeom>
          <a:noFill/>
          <a:ln>
            <a:solidFill>
              <a:schemeClr val="tx1"/>
            </a:solidFill>
          </a:ln>
        </p:spPr>
        <p:txBody>
          <a:bodyPr wrap="square" lIns="90000" tIns="0" rIns="90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～◎は登録制の教室です。～</a:t>
            </a:r>
            <a:endParaRPr kumimoji="0" lang="en-US" altLang="ja-JP"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lang="en-US" altLang="ja-JP" sz="12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◎太鼓教室　</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12</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木</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26</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木</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3:45</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中京地域体育館</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児童館集合</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◎詩吟教室　</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7</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土</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10:30</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図書室</a:t>
            </a: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◎畑クラブ</a:t>
            </a:r>
            <a:endParaRPr lang="en-US" altLang="ja-JP" sz="12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１年生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10:30</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年生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11:00</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年生以上＋朱四小以外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4:00</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児童館畑</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◎将棋教室　</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14</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日</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土</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11:15</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　育成室</a:t>
            </a:r>
            <a:endPar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◎「いい～んですクラブ」</a:t>
            </a:r>
            <a:endParaRPr kumimoji="0" lang="en-US" altLang="ja-JP"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メンバー募集中です。興味のある人は児童館まで☆</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～〇登録なしで参加できます。～</a:t>
            </a:r>
            <a:endParaRPr kumimoji="0" lang="en-US" altLang="ja-JP" sz="16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体育館であそぼう</a:t>
            </a:r>
            <a:endParaRPr kumimoji="0" lang="en-US" altLang="ja-JP"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17</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日（火）</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3</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中京地域体育館（児童館集合</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19</a:t>
            </a:r>
            <a:r>
              <a:rPr kumimoji="0" lang="ja-JP"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（木）</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3</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中京地域体育館（児童館集合）</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〇野球教室</a:t>
            </a:r>
            <a:endParaRPr kumimoji="0" lang="en-US" altLang="ja-JP"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7</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日（土）３</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中京地域体育館（児童館集合）</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〇けん玉週間　　　　　　　　　　　　　　</a:t>
            </a:r>
            <a:endParaRPr kumimoji="0" lang="en-US" altLang="ja-JP"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日（月）～</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7</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日（土）</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defTabSz="914400">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○トランポリンの日</a:t>
            </a:r>
            <a:endPar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日（火）</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年生以上</a:t>
            </a:r>
            <a:endParaRPr kumimoji="0" lang="en-US" altLang="ja-JP" sz="12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11</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日（水）</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年生</a:t>
            </a: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○工作の日</a:t>
            </a:r>
            <a:endParaRPr lang="en-US" altLang="ja-JP" sz="12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1</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日（土）</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30</a:t>
            </a:r>
            <a:r>
              <a:rPr kumimoji="0" lang="ja-JP" altLang="en-US"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児童館育成室</a:t>
            </a: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a:extLst>
              <a:ext uri="{FF2B5EF4-FFF2-40B4-BE49-F238E27FC236}">
                <a16:creationId xmlns:a16="http://schemas.microsoft.com/office/drawing/2014/main" id="{3184034F-DA7B-5660-861E-03C460333F96}"/>
              </a:ext>
            </a:extLst>
          </p:cNvPr>
          <p:cNvSpPr txBox="1"/>
          <p:nvPr/>
        </p:nvSpPr>
        <p:spPr>
          <a:xfrm>
            <a:off x="3848028" y="8626588"/>
            <a:ext cx="2950024" cy="3196828"/>
          </a:xfrm>
          <a:prstGeom prst="roundRect">
            <a:avLst>
              <a:gd name="adj" fmla="val 7811"/>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★一般来館で利用のみなさんへ★</a:t>
            </a:r>
            <a:endParaRPr kumimoji="0" lang="en-US" altLang="ja-JP" sz="12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・初回時に「利用者票」の記入を</a:t>
            </a:r>
            <a:endPar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お願いしています。</a:t>
            </a:r>
            <a:endParaRPr lang="en-US" altLang="ja-JP" sz="12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・来館したら、玄関で名前を</a:t>
            </a:r>
            <a:endParaRPr kumimoji="0" lang="en-US" altLang="ja-JP"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書いてください。</a:t>
            </a:r>
            <a:endParaRPr kumimoji="0" lang="en-US" altLang="ja-JP"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0" noProof="0" dirty="0">
                <a:solidFill>
                  <a:sysClr val="windowText" lastClr="000000"/>
                </a:solidFill>
                <a:latin typeface="HG丸ｺﾞｼｯｸM-PRO" panose="020F0600000000000000" pitchFamily="50" charset="-128"/>
                <a:ea typeface="HG丸ｺﾞｼｯｸM-PRO" panose="020F0600000000000000" pitchFamily="50" charset="-128"/>
              </a:rPr>
              <a:t>・学校からお家に帰ってランドセルを置いてから遊びに来てください。</a:t>
            </a:r>
            <a:endParaRPr lang="en-US" altLang="ja-JP" sz="12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・水筒（お茶・水</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を持ってきて</a:t>
            </a:r>
            <a:endParaRPr kumimoji="0" lang="en-US" altLang="ja-JP"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ください。</a:t>
            </a:r>
            <a:endParaRPr kumimoji="0" lang="en-US" altLang="ja-JP" sz="1200" i="0" u="none" strike="noStrike" kern="0" cap="none" spc="0" normalizeH="0" baseline="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0" noProof="0" dirty="0">
                <a:solidFill>
                  <a:sysClr val="windowText" lastClr="000000"/>
                </a:solidFill>
                <a:latin typeface="HG丸ｺﾞｼｯｸM-PRO" panose="020F0600000000000000" pitchFamily="50" charset="-128"/>
                <a:ea typeface="HG丸ｺﾞｼｯｸM-PRO" panose="020F0600000000000000" pitchFamily="50" charset="-128"/>
              </a:rPr>
              <a:t>・おかしや食べ物は児童館の中では　食べないでください。</a:t>
            </a:r>
            <a:endParaRPr lang="en-US" altLang="ja-JP" sz="12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0" noProof="0" dirty="0">
                <a:solidFill>
                  <a:sysClr val="windowText" lastClr="000000"/>
                </a:solidFill>
                <a:latin typeface="HG丸ｺﾞｼｯｸM-PRO" panose="020F0600000000000000" pitchFamily="50" charset="-128"/>
                <a:ea typeface="HG丸ｺﾞｼｯｸM-PRO" panose="020F0600000000000000" pitchFamily="50" charset="-128"/>
              </a:rPr>
              <a:t>・ゲームや携帯電話、貴重品やカギは事務室で預かります。</a:t>
            </a:r>
            <a:endParaRPr lang="en-US" altLang="ja-JP" sz="1200" kern="0" noProof="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0" noProof="0" dirty="0">
                <a:solidFill>
                  <a:sysClr val="windowText" lastClr="000000"/>
                </a:solidFill>
                <a:latin typeface="HG丸ｺﾞｼｯｸM-PRO" panose="020F0600000000000000" pitchFamily="50" charset="-128"/>
                <a:ea typeface="HG丸ｺﾞｼｯｸM-PRO" panose="020F0600000000000000" pitchFamily="50" charset="-128"/>
              </a:rPr>
              <a:t>・おもちゃは大切にあつかい、使った後は片づけましょう</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639EC03-1DF9-D86F-FED5-C5E30DD2E038}"/>
              </a:ext>
            </a:extLst>
          </p:cNvPr>
          <p:cNvSpPr txBox="1"/>
          <p:nvPr/>
        </p:nvSpPr>
        <p:spPr>
          <a:xfrm>
            <a:off x="3814218" y="4448956"/>
            <a:ext cx="3017644" cy="2658420"/>
          </a:xfrm>
          <a:prstGeom prst="rect">
            <a:avLst/>
          </a:prstGeom>
          <a:noFill/>
          <a:ln>
            <a:solidFill>
              <a:srgbClr val="BFBFBF"/>
            </a:solidFill>
          </a:ln>
        </p:spPr>
        <p:txBody>
          <a:bodyPr wrap="square" rtlCol="0">
            <a:spAutoFit/>
          </a:bodyPr>
          <a:lstStyle/>
          <a:p>
            <a:pPr algn="ct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子育て支援講座</a:t>
            </a:r>
            <a:endParaRPr kumimoji="1" lang="en-US" altLang="ja-JP" sz="1400" b="1"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1400" b="1" dirty="0">
                <a:latin typeface="HG丸ｺﾞｼｯｸM-PRO" panose="020F0600000000000000" pitchFamily="50" charset="-128"/>
                <a:ea typeface="HG丸ｺﾞｼｯｸM-PRO" panose="020F0600000000000000" pitchFamily="50" charset="-128"/>
              </a:rPr>
              <a:t>～イヤイヤ期のお話～</a:t>
            </a:r>
            <a:endParaRPr kumimoji="1"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200" dirty="0">
                <a:latin typeface="HG丸ｺﾞｼｯｸM-PRO" panose="020F0600000000000000" pitchFamily="50" charset="-128"/>
                <a:ea typeface="HG丸ｺﾞｼｯｸM-PRO" panose="020F0600000000000000" pitchFamily="50" charset="-128"/>
              </a:rPr>
              <a:t>日時：</a:t>
            </a:r>
            <a:r>
              <a:rPr kumimoji="1" lang="en-US" altLang="ja-JP" sz="1200" dirty="0">
                <a:latin typeface="HG丸ｺﾞｼｯｸM-PRO" panose="020F0600000000000000" pitchFamily="50" charset="-128"/>
                <a:ea typeface="HG丸ｺﾞｼｯｸM-PRO" panose="020F0600000000000000" pitchFamily="50" charset="-128"/>
              </a:rPr>
              <a:t>6</a:t>
            </a:r>
            <a:r>
              <a:rPr kumimoji="1" lang="ja-JP" altLang="en-US" sz="1200" dirty="0">
                <a:latin typeface="HG丸ｺﾞｼｯｸM-PRO" panose="020F0600000000000000" pitchFamily="50" charset="-128"/>
                <a:ea typeface="HG丸ｺﾞｼｯｸM-PRO" panose="020F0600000000000000" pitchFamily="50" charset="-128"/>
              </a:rPr>
              <a:t>月</a:t>
            </a:r>
            <a:r>
              <a:rPr kumimoji="1" lang="en-US" altLang="ja-JP" sz="1200" dirty="0">
                <a:latin typeface="HG丸ｺﾞｼｯｸM-PRO" panose="020F0600000000000000" pitchFamily="50" charset="-128"/>
                <a:ea typeface="HG丸ｺﾞｼｯｸM-PRO" panose="020F0600000000000000" pitchFamily="50" charset="-128"/>
              </a:rPr>
              <a:t>30</a:t>
            </a:r>
            <a:r>
              <a:rPr kumimoji="1" lang="ja-JP" altLang="en-US" sz="1200" dirty="0">
                <a:latin typeface="HG丸ｺﾞｼｯｸM-PRO" panose="020F0600000000000000" pitchFamily="50" charset="-128"/>
                <a:ea typeface="HG丸ｺﾞｼｯｸM-PRO" panose="020F0600000000000000" pitchFamily="50" charset="-128"/>
              </a:rPr>
              <a:t>日（月）</a:t>
            </a:r>
            <a:r>
              <a:rPr kumimoji="1" lang="en-US" altLang="ja-JP" sz="1200" dirty="0">
                <a:latin typeface="HG丸ｺﾞｼｯｸM-PRO" panose="020F0600000000000000" pitchFamily="50" charset="-128"/>
                <a:ea typeface="HG丸ｺﾞｼｯｸM-PRO" panose="020F0600000000000000" pitchFamily="50" charset="-128"/>
              </a:rPr>
              <a:t>10:30</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11:30</a:t>
            </a:r>
          </a:p>
          <a:p>
            <a:pPr>
              <a:lnSpc>
                <a:spcPct val="150000"/>
              </a:lnSpc>
            </a:pPr>
            <a:r>
              <a:rPr kumimoji="1" lang="ja-JP" altLang="en-US" sz="1200" dirty="0">
                <a:latin typeface="HG丸ｺﾞｼｯｸM-PRO" panose="020F0600000000000000" pitchFamily="50" charset="-128"/>
                <a:ea typeface="HG丸ｺﾞｼｯｸM-PRO" panose="020F0600000000000000" pitchFamily="50" charset="-128"/>
              </a:rPr>
              <a:t>申込：事前申込制　</a:t>
            </a:r>
            <a:r>
              <a:rPr kumimoji="1" lang="en-US" altLang="ja-JP" sz="1200" dirty="0">
                <a:latin typeface="HG丸ｺﾞｼｯｸM-PRO" panose="020F0600000000000000" pitchFamily="50" charset="-128"/>
                <a:ea typeface="HG丸ｺﾞｼｯｸM-PRO" panose="020F0600000000000000" pitchFamily="50" charset="-128"/>
              </a:rPr>
              <a:t>10</a:t>
            </a:r>
            <a:r>
              <a:rPr kumimoji="1" lang="ja-JP" altLang="en-US" sz="1200" dirty="0">
                <a:latin typeface="HG丸ｺﾞｼｯｸM-PRO" panose="020F0600000000000000" pitchFamily="50" charset="-128"/>
                <a:ea typeface="HG丸ｺﾞｼｯｸM-PRO" panose="020F0600000000000000" pitchFamily="50" charset="-128"/>
              </a:rPr>
              <a:t>組</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200" dirty="0">
                <a:latin typeface="HG丸ｺﾞｼｯｸM-PRO" panose="020F0600000000000000" pitchFamily="50" charset="-128"/>
                <a:ea typeface="HG丸ｺﾞｼｯｸM-PRO" panose="020F0600000000000000" pitchFamily="50" charset="-128"/>
              </a:rPr>
              <a:t>申込みは児童館まで</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お子さんのイヤイヤ期に悩んでいませんか？</a:t>
            </a:r>
          </a:p>
          <a:p>
            <a:r>
              <a:rPr kumimoji="1" lang="ja-JP" altLang="en-US" sz="1100" dirty="0">
                <a:latin typeface="HG丸ｺﾞｼｯｸM-PRO" panose="020F0600000000000000" pitchFamily="50" charset="-128"/>
                <a:ea typeface="HG丸ｺﾞｼｯｸM-PRO" panose="020F0600000000000000" pitchFamily="50" charset="-128"/>
              </a:rPr>
              <a:t>お子さんの心に寄り添いながら、イヤイヤ期対応のいろいろを、教えていただけますよ。子育てのお悩みも相談できます。この機会にぜひいかがでしょうか。</a:t>
            </a:r>
          </a:p>
        </p:txBody>
      </p:sp>
      <p:sp>
        <p:nvSpPr>
          <p:cNvPr id="4" name="テキスト ボックス 3">
            <a:extLst>
              <a:ext uri="{FF2B5EF4-FFF2-40B4-BE49-F238E27FC236}">
                <a16:creationId xmlns:a16="http://schemas.microsoft.com/office/drawing/2014/main" id="{5D6C6FBD-CF7B-000B-A827-56E61E073C76}"/>
              </a:ext>
            </a:extLst>
          </p:cNvPr>
          <p:cNvSpPr txBox="1"/>
          <p:nvPr/>
        </p:nvSpPr>
        <p:spPr>
          <a:xfrm>
            <a:off x="3790825" y="7130285"/>
            <a:ext cx="3017643" cy="646331"/>
          </a:xfrm>
          <a:prstGeom prst="rect">
            <a:avLst/>
          </a:prstGeom>
          <a:noFill/>
          <a:ln>
            <a:solidFill>
              <a:srgbClr val="BFBFBF"/>
            </a:solidFill>
          </a:ln>
        </p:spPr>
        <p:txBody>
          <a:bodyPr wrap="square" rtlCol="0">
            <a:spAutoFit/>
          </a:bodyPr>
          <a:lstStyle/>
          <a:p>
            <a:pPr algn="ctr"/>
            <a:r>
              <a:rPr kumimoji="1" lang="ja-JP" altLang="en-US" sz="1400" b="1" dirty="0">
                <a:latin typeface="HG丸ｺﾞｼｯｸM-PRO" panose="020F0600000000000000" pitchFamily="50" charset="-128"/>
                <a:ea typeface="HG丸ｺﾞｼｯｸM-PRO" panose="020F0600000000000000" pitchFamily="50" charset="-128"/>
              </a:rPr>
              <a:t>～お知らせ～</a:t>
            </a:r>
            <a:endParaRPr kumimoji="1" lang="en-US" altLang="ja-JP" sz="1400" b="1"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６月２日</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月</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は小学校代休日の為、のびのびひろば・ランチタイムをお休みします。</a:t>
            </a:r>
            <a:endParaRPr kumimoji="1" lang="en-US" altLang="ja-JP" sz="11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F5193E79-783C-D871-0088-1A2BDFC1DF5F}"/>
              </a:ext>
            </a:extLst>
          </p:cNvPr>
          <p:cNvPicPr>
            <a:picLocks noChangeAspect="1"/>
          </p:cNvPicPr>
          <p:nvPr/>
        </p:nvPicPr>
        <p:blipFill>
          <a:blip r:embed="rId2"/>
          <a:stretch>
            <a:fillRect/>
          </a:stretch>
        </p:blipFill>
        <p:spPr>
          <a:xfrm>
            <a:off x="5664598" y="5410943"/>
            <a:ext cx="895056" cy="895056"/>
          </a:xfrm>
          <a:prstGeom prst="rect">
            <a:avLst/>
          </a:prstGeom>
        </p:spPr>
      </p:pic>
      <p:pic>
        <p:nvPicPr>
          <p:cNvPr id="8" name="図 7">
            <a:extLst>
              <a:ext uri="{FF2B5EF4-FFF2-40B4-BE49-F238E27FC236}">
                <a16:creationId xmlns:a16="http://schemas.microsoft.com/office/drawing/2014/main" id="{E10B6618-48DD-129A-4194-101F7BDB6BD6}"/>
              </a:ext>
            </a:extLst>
          </p:cNvPr>
          <p:cNvPicPr>
            <a:picLocks noChangeAspect="1"/>
          </p:cNvPicPr>
          <p:nvPr/>
        </p:nvPicPr>
        <p:blipFill>
          <a:blip r:embed="rId3"/>
          <a:stretch>
            <a:fillRect/>
          </a:stretch>
        </p:blipFill>
        <p:spPr>
          <a:xfrm>
            <a:off x="2775212" y="249000"/>
            <a:ext cx="892406" cy="892406"/>
          </a:xfrm>
          <a:prstGeom prst="rect">
            <a:avLst/>
          </a:prstGeom>
        </p:spPr>
      </p:pic>
      <p:pic>
        <p:nvPicPr>
          <p:cNvPr id="12" name="図 11">
            <a:extLst>
              <a:ext uri="{FF2B5EF4-FFF2-40B4-BE49-F238E27FC236}">
                <a16:creationId xmlns:a16="http://schemas.microsoft.com/office/drawing/2014/main" id="{FA56139D-A4AB-8544-8AF8-DBADC6DF7A14}"/>
              </a:ext>
            </a:extLst>
          </p:cNvPr>
          <p:cNvPicPr>
            <a:picLocks noChangeAspect="1"/>
          </p:cNvPicPr>
          <p:nvPr/>
        </p:nvPicPr>
        <p:blipFill>
          <a:blip r:embed="rId4"/>
          <a:stretch>
            <a:fillRect/>
          </a:stretch>
        </p:blipFill>
        <p:spPr>
          <a:xfrm>
            <a:off x="2775212" y="3382034"/>
            <a:ext cx="782338" cy="782338"/>
          </a:xfrm>
          <a:prstGeom prst="rect">
            <a:avLst/>
          </a:prstGeom>
        </p:spPr>
      </p:pic>
      <p:pic>
        <p:nvPicPr>
          <p:cNvPr id="13" name="図 12">
            <a:extLst>
              <a:ext uri="{FF2B5EF4-FFF2-40B4-BE49-F238E27FC236}">
                <a16:creationId xmlns:a16="http://schemas.microsoft.com/office/drawing/2014/main" id="{AA2E6E53-14B5-5596-C7B4-5EEA9FADE441}"/>
              </a:ext>
            </a:extLst>
          </p:cNvPr>
          <p:cNvPicPr>
            <a:picLocks noChangeAspect="1"/>
          </p:cNvPicPr>
          <p:nvPr/>
        </p:nvPicPr>
        <p:blipFill>
          <a:blip r:embed="rId5"/>
          <a:stretch>
            <a:fillRect/>
          </a:stretch>
        </p:blipFill>
        <p:spPr>
          <a:xfrm rot="437410">
            <a:off x="2996221" y="7261237"/>
            <a:ext cx="682677" cy="682677"/>
          </a:xfrm>
          <a:prstGeom prst="rect">
            <a:avLst/>
          </a:prstGeom>
        </p:spPr>
      </p:pic>
      <p:pic>
        <p:nvPicPr>
          <p:cNvPr id="14" name="図 13">
            <a:extLst>
              <a:ext uri="{FF2B5EF4-FFF2-40B4-BE49-F238E27FC236}">
                <a16:creationId xmlns:a16="http://schemas.microsoft.com/office/drawing/2014/main" id="{0F53DDB0-2AC2-F6C4-F28A-AF77159AEBFE}"/>
              </a:ext>
            </a:extLst>
          </p:cNvPr>
          <p:cNvPicPr>
            <a:picLocks noChangeAspect="1"/>
          </p:cNvPicPr>
          <p:nvPr/>
        </p:nvPicPr>
        <p:blipFill>
          <a:blip r:embed="rId6"/>
          <a:stretch>
            <a:fillRect/>
          </a:stretch>
        </p:blipFill>
        <p:spPr>
          <a:xfrm rot="806270">
            <a:off x="2626527" y="10781727"/>
            <a:ext cx="1077265" cy="1077265"/>
          </a:xfrm>
          <a:prstGeom prst="rect">
            <a:avLst/>
          </a:prstGeom>
        </p:spPr>
      </p:pic>
      <p:sp>
        <p:nvSpPr>
          <p:cNvPr id="10" name="テキスト ボックス 9">
            <a:extLst>
              <a:ext uri="{FF2B5EF4-FFF2-40B4-BE49-F238E27FC236}">
                <a16:creationId xmlns:a16="http://schemas.microsoft.com/office/drawing/2014/main" id="{919CD82B-7B54-A525-52C0-A0A38E0D24B3}"/>
              </a:ext>
            </a:extLst>
          </p:cNvPr>
          <p:cNvSpPr txBox="1"/>
          <p:nvPr/>
        </p:nvSpPr>
        <p:spPr>
          <a:xfrm>
            <a:off x="3744619" y="187390"/>
            <a:ext cx="3098422" cy="4216539"/>
          </a:xfrm>
          <a:prstGeom prst="rect">
            <a:avLst/>
          </a:prstGeom>
          <a:noFill/>
          <a:ln w="12700">
            <a:solidFill>
              <a:schemeClr val="tx1"/>
            </a:solidFill>
            <a:bevel/>
          </a:ln>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親子交流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a:t>
            </a:r>
            <a:r>
              <a:rPr kumimoji="1" lang="ja-JP" altLang="en-US" sz="1600" b="1" dirty="0">
                <a:latin typeface="HG丸ｺﾞｼｯｸM-PRO" panose="020F0600000000000000" pitchFamily="50" charset="-128"/>
                <a:ea typeface="HG丸ｺﾞｼｯｸM-PRO" panose="020F0600000000000000" pitchFamily="50" charset="-128"/>
              </a:rPr>
              <a:t>「親子ドッジボール大会」</a:t>
            </a:r>
            <a:endParaRPr kumimoji="1" lang="en-US" altLang="ja-JP" sz="1600" b="1" dirty="0">
              <a:latin typeface="HG丸ｺﾞｼｯｸM-PRO" panose="020F0600000000000000" pitchFamily="50" charset="-128"/>
              <a:ea typeface="HG丸ｺﾞｼｯｸM-PRO" panose="020F0600000000000000" pitchFamily="50" charset="-128"/>
            </a:endParaRPr>
          </a:p>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日時　</a:t>
            </a:r>
            <a:r>
              <a:rPr kumimoji="1" lang="en-US" altLang="ja-JP" sz="1200" dirty="0">
                <a:latin typeface="HG丸ｺﾞｼｯｸM-PRO" panose="020F0600000000000000" pitchFamily="50" charset="-128"/>
                <a:ea typeface="HG丸ｺﾞｼｯｸM-PRO" panose="020F0600000000000000" pitchFamily="50" charset="-128"/>
              </a:rPr>
              <a:t>6</a:t>
            </a:r>
            <a:r>
              <a:rPr kumimoji="1" lang="ja-JP" altLang="en-US" sz="1200" dirty="0">
                <a:latin typeface="HG丸ｺﾞｼｯｸM-PRO" panose="020F0600000000000000" pitchFamily="50" charset="-128"/>
                <a:ea typeface="HG丸ｺﾞｼｯｸM-PRO" panose="020F0600000000000000" pitchFamily="50" charset="-128"/>
              </a:rPr>
              <a:t>月</a:t>
            </a:r>
            <a:r>
              <a:rPr kumimoji="1" lang="en-US" altLang="ja-JP" sz="1200" dirty="0">
                <a:latin typeface="HG丸ｺﾞｼｯｸM-PRO" panose="020F0600000000000000" pitchFamily="50" charset="-128"/>
                <a:ea typeface="HG丸ｺﾞｼｯｸM-PRO" panose="020F0600000000000000" pitchFamily="50" charset="-128"/>
              </a:rPr>
              <a:t>28</a:t>
            </a:r>
            <a:r>
              <a:rPr kumimoji="1" lang="ja-JP" altLang="en-US" sz="1200" dirty="0">
                <a:latin typeface="HG丸ｺﾞｼｯｸM-PRO" panose="020F0600000000000000" pitchFamily="50" charset="-128"/>
                <a:ea typeface="HG丸ｺﾞｼｯｸM-PRO" panose="020F0600000000000000" pitchFamily="50" charset="-128"/>
              </a:rPr>
              <a:t>日</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土</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1:30</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3:00</a:t>
            </a:r>
            <a:r>
              <a:rPr kumimoji="1" lang="ja-JP" altLang="en-US" sz="1200" dirty="0">
                <a:latin typeface="HG丸ｺﾞｼｯｸM-PRO" panose="020F0600000000000000" pitchFamily="50" charset="-128"/>
                <a:ea typeface="HG丸ｺﾞｼｯｸM-PRO" panose="020F0600000000000000" pitchFamily="50" charset="-128"/>
              </a:rPr>
              <a:t>ごろ</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場所　中京地域体育館</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事前申し込み制　</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当日飛び入り参加も可</a:t>
            </a:r>
            <a:r>
              <a:rPr kumimoji="1" lang="en-US" altLang="ja-JP" sz="1200" dirty="0">
                <a:latin typeface="HG丸ｺﾞｼｯｸM-PRO" panose="020F0600000000000000" pitchFamily="50" charset="-128"/>
                <a:ea typeface="HG丸ｺﾞｼｯｸM-PRO" panose="020F0600000000000000" pitchFamily="50" charset="-128"/>
              </a:rPr>
              <a:t>)</a:t>
            </a:r>
          </a:p>
          <a:p>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一般で申し込む方は児童館まで来館ください</a:t>
            </a:r>
            <a:endParaRPr kumimoji="1"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午後１時～午後１時２５分の間に</a:t>
            </a:r>
          </a:p>
          <a:p>
            <a:r>
              <a:rPr kumimoji="1" lang="ja-JP" altLang="en-US" sz="1100" dirty="0">
                <a:latin typeface="HG丸ｺﾞｼｯｸM-PRO" panose="020F0600000000000000" pitchFamily="50" charset="-128"/>
                <a:ea typeface="HG丸ｺﾞｼｯｸM-PRO" panose="020F0600000000000000" pitchFamily="50" charset="-128"/>
              </a:rPr>
              <a:t>　体育館前で受付をお済ませください。</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ja-JP" altLang="en-US"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〇持ち物：水筒、タオル</a:t>
            </a:r>
          </a:p>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裸足で行います。体育館シューズはいりません。</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毎年大人気の親子ドッチボール大会を今年度も開催します！学童クラブの子ども達だけではなく、ご家族や</a:t>
            </a:r>
            <a:r>
              <a:rPr kumimoji="0" lang="en-US" altLang="ja-JP" sz="105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OB</a:t>
            </a:r>
            <a:r>
              <a:rPr kumimoji="0" lang="ja-JP" altLang="en-US" sz="105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も集まって、みんなで楽しみませんか？</a:t>
            </a:r>
            <a:r>
              <a:rPr lang="en-US" altLang="ja-JP" sz="105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50" kern="0" dirty="0">
                <a:solidFill>
                  <a:sysClr val="windowText" lastClr="000000"/>
                </a:solidFill>
                <a:latin typeface="HG丸ｺﾞｼｯｸM-PRO" panose="020F0600000000000000" pitchFamily="50" charset="-128"/>
                <a:ea typeface="HG丸ｺﾞｼｯｸM-PRO" panose="020F0600000000000000" pitchFamily="50" charset="-128"/>
              </a:rPr>
              <a:t>応援だけでも、お待ちしています！</a:t>
            </a:r>
            <a:endParaRPr lang="en-US" altLang="ja-JP" sz="105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05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b="1" dirty="0">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b="1" dirty="0">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A9F0B77B-E581-3B37-9503-54B455C483EA}"/>
              </a:ext>
            </a:extLst>
          </p:cNvPr>
          <p:cNvPicPr>
            <a:picLocks noChangeAspect="1"/>
          </p:cNvPicPr>
          <p:nvPr/>
        </p:nvPicPr>
        <p:blipFill>
          <a:blip r:embed="rId7"/>
          <a:stretch>
            <a:fillRect/>
          </a:stretch>
        </p:blipFill>
        <p:spPr>
          <a:xfrm>
            <a:off x="5293830" y="3636476"/>
            <a:ext cx="812480" cy="812480"/>
          </a:xfrm>
          <a:prstGeom prst="rect">
            <a:avLst/>
          </a:prstGeom>
        </p:spPr>
      </p:pic>
      <p:pic>
        <p:nvPicPr>
          <p:cNvPr id="17" name="図 16">
            <a:extLst>
              <a:ext uri="{FF2B5EF4-FFF2-40B4-BE49-F238E27FC236}">
                <a16:creationId xmlns:a16="http://schemas.microsoft.com/office/drawing/2014/main" id="{1A797E1E-3883-ED61-E201-AD189AB6EF65}"/>
              </a:ext>
            </a:extLst>
          </p:cNvPr>
          <p:cNvPicPr>
            <a:picLocks noChangeAspect="1"/>
          </p:cNvPicPr>
          <p:nvPr/>
        </p:nvPicPr>
        <p:blipFill>
          <a:blip r:embed="rId8"/>
          <a:stretch>
            <a:fillRect/>
          </a:stretch>
        </p:blipFill>
        <p:spPr>
          <a:xfrm>
            <a:off x="4300097" y="3597177"/>
            <a:ext cx="812480" cy="812480"/>
          </a:xfrm>
          <a:prstGeom prst="rect">
            <a:avLst/>
          </a:prstGeom>
        </p:spPr>
      </p:pic>
      <p:sp>
        <p:nvSpPr>
          <p:cNvPr id="18" name="テキスト ボックス 17">
            <a:extLst>
              <a:ext uri="{FF2B5EF4-FFF2-40B4-BE49-F238E27FC236}">
                <a16:creationId xmlns:a16="http://schemas.microsoft.com/office/drawing/2014/main" id="{769530C7-3F6A-2502-9FA0-EE8C3D5134D3}"/>
              </a:ext>
            </a:extLst>
          </p:cNvPr>
          <p:cNvSpPr txBox="1"/>
          <p:nvPr/>
        </p:nvSpPr>
        <p:spPr>
          <a:xfrm>
            <a:off x="3790825" y="7788071"/>
            <a:ext cx="3017643" cy="815608"/>
          </a:xfrm>
          <a:prstGeom prst="rect">
            <a:avLst/>
          </a:prstGeom>
          <a:noFill/>
          <a:ln>
            <a:solidFill>
              <a:srgbClr val="BFBFBF"/>
            </a:solidFill>
          </a:ln>
        </p:spPr>
        <p:txBody>
          <a:bodyPr wrap="square" rtlCol="0">
            <a:spAutoFit/>
          </a:bodyPr>
          <a:lstStyle/>
          <a:p>
            <a:pPr algn="ctr"/>
            <a:r>
              <a:rPr kumimoji="1" lang="ja-JP" altLang="en-US" sz="1400" b="1" dirty="0">
                <a:latin typeface="HG丸ｺﾞｼｯｸM-PRO" panose="020F0600000000000000" pitchFamily="50" charset="-128"/>
                <a:ea typeface="HG丸ｺﾞｼｯｸM-PRO" panose="020F0600000000000000" pitchFamily="50" charset="-128"/>
              </a:rPr>
              <a:t>～御礼～</a:t>
            </a:r>
            <a:endParaRPr kumimoji="1" lang="en-US" altLang="ja-JP" sz="1400" b="1" dirty="0">
              <a:latin typeface="HG丸ｺﾞｼｯｸM-PRO" panose="020F0600000000000000" pitchFamily="50" charset="-128"/>
              <a:ea typeface="HG丸ｺﾞｼｯｸM-PRO" panose="020F0600000000000000" pitchFamily="50" charset="-128"/>
            </a:endParaRPr>
          </a:p>
          <a:p>
            <a:pPr algn="ctr"/>
            <a:r>
              <a:rPr kumimoji="1" lang="en-US" altLang="ja-JP" sz="1100" dirty="0">
                <a:latin typeface="HG丸ｺﾞｼｯｸM-PRO" panose="020F0600000000000000" pitchFamily="50" charset="-128"/>
                <a:ea typeface="HG丸ｺﾞｼｯｸM-PRO" panose="020F0600000000000000" pitchFamily="50" charset="-128"/>
              </a:rPr>
              <a:t>5</a:t>
            </a:r>
            <a:r>
              <a:rPr kumimoji="1" lang="ja-JP" altLang="en-US" sz="1100" dirty="0">
                <a:latin typeface="HG丸ｺﾞｼｯｸM-PRO" panose="020F0600000000000000" pitchFamily="50" charset="-128"/>
                <a:ea typeface="HG丸ｺﾞｼｯｸM-PRO" panose="020F0600000000000000" pitchFamily="50" charset="-128"/>
              </a:rPr>
              <a:t>月</a:t>
            </a:r>
            <a:r>
              <a:rPr kumimoji="1" lang="en-US" altLang="ja-JP" sz="1100" dirty="0">
                <a:latin typeface="HG丸ｺﾞｼｯｸM-PRO" panose="020F0600000000000000" pitchFamily="50" charset="-128"/>
                <a:ea typeface="HG丸ｺﾞｼｯｸM-PRO" panose="020F0600000000000000" pitchFamily="50" charset="-128"/>
              </a:rPr>
              <a:t>19</a:t>
            </a:r>
            <a:r>
              <a:rPr kumimoji="1" lang="ja-JP" altLang="en-US" sz="1100" dirty="0">
                <a:latin typeface="HG丸ｺﾞｼｯｸM-PRO" panose="020F0600000000000000" pitchFamily="50" charset="-128"/>
                <a:ea typeface="HG丸ｺﾞｼｯｸM-PRO" panose="020F0600000000000000" pitchFamily="50" charset="-128"/>
              </a:rPr>
              <a:t>日～</a:t>
            </a:r>
            <a:r>
              <a:rPr kumimoji="1" lang="en-US" altLang="ja-JP" sz="1100" dirty="0">
                <a:latin typeface="HG丸ｺﾞｼｯｸM-PRO" panose="020F0600000000000000" pitchFamily="50" charset="-128"/>
                <a:ea typeface="HG丸ｺﾞｼｯｸM-PRO" panose="020F0600000000000000" pitchFamily="50" charset="-128"/>
              </a:rPr>
              <a:t>24</a:t>
            </a:r>
            <a:r>
              <a:rPr kumimoji="1" lang="ja-JP" altLang="en-US" sz="1100" dirty="0">
                <a:latin typeface="HG丸ｺﾞｼｯｸM-PRO" panose="020F0600000000000000" pitchFamily="50" charset="-128"/>
                <a:ea typeface="HG丸ｺﾞｼｯｸM-PRO" panose="020F0600000000000000" pitchFamily="50" charset="-128"/>
              </a:rPr>
              <a:t>日に児童館でフードドライブを行いました。</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ご寄付頂いた皆様、ありがとうございました。</a:t>
            </a:r>
            <a:endParaRPr kumimoji="1" lang="en-US" altLang="ja-JP" sz="11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0079CCE9-46E1-D2E4-7EED-83E45304DD6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6973" y="11769166"/>
            <a:ext cx="6858000" cy="484963"/>
          </a:xfrm>
          <a:prstGeom prst="rect">
            <a:avLst/>
          </a:prstGeom>
        </p:spPr>
      </p:pic>
    </p:spTree>
    <p:extLst>
      <p:ext uri="{BB962C8B-B14F-4D97-AF65-F5344CB8AC3E}">
        <p14:creationId xmlns:p14="http://schemas.microsoft.com/office/powerpoint/2010/main" val="2585845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3915</TotalTime>
  <Words>1708</Words>
  <Application>Microsoft Office PowerPoint</Application>
  <PresentationFormat>ワイド画面</PresentationFormat>
  <Paragraphs>311</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07にくまるフォント</vt:lpstr>
      <vt:lpstr>07やさしさゴシック手書き</vt:lpstr>
      <vt:lpstr>HGP創英角ﾎﾟｯﾌﾟ体</vt:lpstr>
      <vt:lpstr>HG丸ｺﾞｼｯｸM-PRO</vt:lpstr>
      <vt:lpstr>Meiryo UI</vt:lpstr>
      <vt:lpstr>Noto Sans JP</vt:lpstr>
      <vt:lpstr>ゆず ポップ A [M] Bold</vt:lpstr>
      <vt:lpstr>Yu Gothic</vt:lpstr>
      <vt:lpstr>Yu Gothic</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mibu1-PC</dc:creator>
  <cp:lastModifiedBy>mibu@kyo-yancha.ne.jp</cp:lastModifiedBy>
  <cp:revision>243</cp:revision>
  <cp:lastPrinted>2025-05-27T09:14:02Z</cp:lastPrinted>
  <dcterms:created xsi:type="dcterms:W3CDTF">2021-05-21T02:13:57Z</dcterms:created>
  <dcterms:modified xsi:type="dcterms:W3CDTF">2025-05-31T01:23:46Z</dcterms:modified>
</cp:coreProperties>
</file>